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3" r:id="rId8"/>
    <p:sldId id="264" r:id="rId9"/>
    <p:sldId id="265" r:id="rId10"/>
    <p:sldId id="267" r:id="rId11"/>
    <p:sldId id="268" r:id="rId12"/>
    <p:sldId id="269" r:id="rId13"/>
    <p:sldId id="270" r:id="rId14"/>
    <p:sldId id="271" r:id="rId15"/>
    <p:sldId id="273" r:id="rId16"/>
    <p:sldId id="272" r:id="rId17"/>
    <p:sldId id="274" r:id="rId18"/>
    <p:sldId id="275" r:id="rId19"/>
    <p:sldId id="276" r:id="rId20"/>
    <p:sldId id="277" r:id="rId21"/>
    <p:sldId id="26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114" d="100"/>
          <a:sy n="114"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5EF1-4FD5-479D-B658-165A69D7C4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81462B-EF7F-4F4B-A802-924280D8F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56ABF8-B353-4A15-A9C8-4E8682C1A8AF}"/>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5" name="Footer Placeholder 4">
            <a:extLst>
              <a:ext uri="{FF2B5EF4-FFF2-40B4-BE49-F238E27FC236}">
                <a16:creationId xmlns:a16="http://schemas.microsoft.com/office/drawing/2014/main" id="{B86131E3-7EAC-4A95-B1FA-B860B2498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854C8-9768-4BD3-A975-C694BC917A6A}"/>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59980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B88-A1EA-4CDF-BC0F-4FEB927D69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C3B97-B3CF-4D1E-99DD-FF8AF960CE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A8827-3F1B-4B60-96A3-69B977A03A23}"/>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5" name="Footer Placeholder 4">
            <a:extLst>
              <a:ext uri="{FF2B5EF4-FFF2-40B4-BE49-F238E27FC236}">
                <a16:creationId xmlns:a16="http://schemas.microsoft.com/office/drawing/2014/main" id="{D288AC56-8D1F-4F78-88B0-E04AD13F5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2DC81-E14F-49D4-8258-12D49507B183}"/>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305733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45082-8877-4293-935E-BC72B6EED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369520-FE76-41E5-9AAD-9762ABD9A9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AF21C-5FA0-42E3-BCB1-8569FDEE6AE0}"/>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5" name="Footer Placeholder 4">
            <a:extLst>
              <a:ext uri="{FF2B5EF4-FFF2-40B4-BE49-F238E27FC236}">
                <a16:creationId xmlns:a16="http://schemas.microsoft.com/office/drawing/2014/main" id="{8DE46120-BBBF-4835-82C8-32968949B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14F39-6BB6-4ED4-AF00-18B630058C36}"/>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119905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17F4-2E11-48EA-8CF0-99424C505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89612-B3FA-4BF0-A61A-1F979DB342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DFBF3-FC6C-4427-954A-962C9CFFCBE1}"/>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5" name="Footer Placeholder 4">
            <a:extLst>
              <a:ext uri="{FF2B5EF4-FFF2-40B4-BE49-F238E27FC236}">
                <a16:creationId xmlns:a16="http://schemas.microsoft.com/office/drawing/2014/main" id="{CCE58650-3AD5-4610-9CCF-0B2DD8F1A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39E59-F9B9-43F3-9737-75B108C41B7E}"/>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9677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8CAD-0D64-4A1A-9E2B-8B25625F89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21B0D8-D841-4BF3-A882-4FA7F066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1A5F0E-3520-4FCC-89C4-66F2D06B1475}"/>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5" name="Footer Placeholder 4">
            <a:extLst>
              <a:ext uri="{FF2B5EF4-FFF2-40B4-BE49-F238E27FC236}">
                <a16:creationId xmlns:a16="http://schemas.microsoft.com/office/drawing/2014/main" id="{33B23AAC-5D5A-4911-A5FE-86553959D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ED39F-D9F8-419C-B0E6-38FBD847EEF2}"/>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76702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3904-0395-4098-A989-290A981B5D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834B0-FDB8-416C-9865-2758AA86CF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9FFBD-E102-4BED-9974-C3A4091A88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ADD8CD-32B3-407F-AFC0-873E25885F89}"/>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6" name="Footer Placeholder 5">
            <a:extLst>
              <a:ext uri="{FF2B5EF4-FFF2-40B4-BE49-F238E27FC236}">
                <a16:creationId xmlns:a16="http://schemas.microsoft.com/office/drawing/2014/main" id="{0F95C3F2-0A9F-4FB7-B797-6702D6322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17DA0-B525-4BC7-8766-408C422203C6}"/>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2884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7004-ADC9-4808-A12C-8EB9BAD414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95B49E-6FEB-4B44-B10B-9EF394925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59BE42-72E3-482C-B8C7-7CCF8CF0D1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6789FB-E779-48FE-B28B-629433445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0C3452-7F4A-4C51-83DB-ABADCBB5ED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0E7FA4-50E1-4C53-9516-30E35780E3E1}"/>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8" name="Footer Placeholder 7">
            <a:extLst>
              <a:ext uri="{FF2B5EF4-FFF2-40B4-BE49-F238E27FC236}">
                <a16:creationId xmlns:a16="http://schemas.microsoft.com/office/drawing/2014/main" id="{1659528E-B068-4E70-AAA3-D808BA8D70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A84D8-9B56-4189-98C8-4835A88696E1}"/>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87074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67D0-AA5A-48A3-9898-F0BAC3A51D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AEC7A-F706-4389-BD2B-1E23457A8810}"/>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4" name="Footer Placeholder 3">
            <a:extLst>
              <a:ext uri="{FF2B5EF4-FFF2-40B4-BE49-F238E27FC236}">
                <a16:creationId xmlns:a16="http://schemas.microsoft.com/office/drawing/2014/main" id="{13970871-05EB-4638-9AA9-2C720ED9FE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3A0D7D-42BA-4C76-BBF6-7A184F42E75F}"/>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52842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86734E-5121-4749-A7B2-E9F40A11FD87}"/>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3" name="Footer Placeholder 2">
            <a:extLst>
              <a:ext uri="{FF2B5EF4-FFF2-40B4-BE49-F238E27FC236}">
                <a16:creationId xmlns:a16="http://schemas.microsoft.com/office/drawing/2014/main" id="{56332986-443F-4700-B5B2-F0686407B2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9525CA-2B1D-470C-89A3-3F41D23EA8B3}"/>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178300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5E08-B98A-4353-95B3-884286F93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A3B224-3D2C-4F45-8551-17817ED424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41E9E-1339-4561-A827-48A85496B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9F4FD2-4720-4B33-810F-3DF4DFB1B83D}"/>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6" name="Footer Placeholder 5">
            <a:extLst>
              <a:ext uri="{FF2B5EF4-FFF2-40B4-BE49-F238E27FC236}">
                <a16:creationId xmlns:a16="http://schemas.microsoft.com/office/drawing/2014/main" id="{BB060530-8A32-4EC5-ADD7-5001E7A54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62AB3-A866-4C68-8310-35CE6B254364}"/>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03008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EB2A-32EE-4174-A6DA-8066368BE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9C7E89-B729-44D0-8423-DF1AF8D8F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A7379-5C42-42BB-89F8-103990317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9191AF-BBEA-4133-A73E-A256C7ADD942}"/>
              </a:ext>
            </a:extLst>
          </p:cNvPr>
          <p:cNvSpPr>
            <a:spLocks noGrp="1"/>
          </p:cNvSpPr>
          <p:nvPr>
            <p:ph type="dt" sz="half" idx="10"/>
          </p:nvPr>
        </p:nvSpPr>
        <p:spPr/>
        <p:txBody>
          <a:bodyPr/>
          <a:lstStyle/>
          <a:p>
            <a:fld id="{A1D99D61-2E8E-422F-9E23-53D27AFF297D}" type="datetimeFigureOut">
              <a:rPr lang="en-US" smtClean="0"/>
              <a:t>2/13/2024</a:t>
            </a:fld>
            <a:endParaRPr lang="en-US"/>
          </a:p>
        </p:txBody>
      </p:sp>
      <p:sp>
        <p:nvSpPr>
          <p:cNvPr id="6" name="Footer Placeholder 5">
            <a:extLst>
              <a:ext uri="{FF2B5EF4-FFF2-40B4-BE49-F238E27FC236}">
                <a16:creationId xmlns:a16="http://schemas.microsoft.com/office/drawing/2014/main" id="{C4A6427F-569D-406A-AC0F-3DC9B2960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A02D8-6623-43A3-A9C6-D15457EEE6E3}"/>
              </a:ext>
            </a:extLst>
          </p:cNvPr>
          <p:cNvSpPr>
            <a:spLocks noGrp="1"/>
          </p:cNvSpPr>
          <p:nvPr>
            <p:ph type="sldNum" sz="quarter" idx="12"/>
          </p:nvPr>
        </p:nvSpPr>
        <p:spPr/>
        <p:txBody>
          <a:bodyPr/>
          <a:lstStyle/>
          <a:p>
            <a:fld id="{A5321255-B86F-4973-910A-78B12C594529}" type="slidenum">
              <a:rPr lang="en-US" smtClean="0"/>
              <a:t>‹#›</a:t>
            </a:fld>
            <a:endParaRPr lang="en-US"/>
          </a:p>
        </p:txBody>
      </p:sp>
    </p:spTree>
    <p:extLst>
      <p:ext uri="{BB962C8B-B14F-4D97-AF65-F5344CB8AC3E}">
        <p14:creationId xmlns:p14="http://schemas.microsoft.com/office/powerpoint/2010/main" val="277321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02A58-07CD-4181-AF59-E37A2A8A7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BA0EFE-B215-4336-ABBB-FC7D7FCF4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18978-F83A-4050-9F2E-4FA325C12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99D61-2E8E-422F-9E23-53D27AFF297D}" type="datetimeFigureOut">
              <a:rPr lang="en-US" smtClean="0"/>
              <a:t>2/13/2024</a:t>
            </a:fld>
            <a:endParaRPr lang="en-US"/>
          </a:p>
        </p:txBody>
      </p:sp>
      <p:sp>
        <p:nvSpPr>
          <p:cNvPr id="5" name="Footer Placeholder 4">
            <a:extLst>
              <a:ext uri="{FF2B5EF4-FFF2-40B4-BE49-F238E27FC236}">
                <a16:creationId xmlns:a16="http://schemas.microsoft.com/office/drawing/2014/main" id="{CA9FF0A8-BE11-4A34-85EA-A7F5946D9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B46833-2873-4FEF-9F0B-2D387A0F69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21255-B86F-4973-910A-78B12C594529}" type="slidenum">
              <a:rPr lang="en-US" smtClean="0"/>
              <a:t>‹#›</a:t>
            </a:fld>
            <a:endParaRPr lang="en-US"/>
          </a:p>
        </p:txBody>
      </p:sp>
    </p:spTree>
    <p:extLst>
      <p:ext uri="{BB962C8B-B14F-4D97-AF65-F5344CB8AC3E}">
        <p14:creationId xmlns:p14="http://schemas.microsoft.com/office/powerpoint/2010/main" val="195213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vrpd.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AA03-8750-44D4-841D-5C154C5C91AB}"/>
              </a:ext>
            </a:extLst>
          </p:cNvPr>
          <p:cNvSpPr>
            <a:spLocks noGrp="1"/>
          </p:cNvSpPr>
          <p:nvPr>
            <p:ph type="ctrTitle"/>
          </p:nvPr>
        </p:nvSpPr>
        <p:spPr>
          <a:xfrm>
            <a:off x="1524000" y="738232"/>
            <a:ext cx="9144000" cy="2181137"/>
          </a:xfrm>
        </p:spPr>
        <p:txBody>
          <a:bodyPr>
            <a:noAutofit/>
          </a:bodyPr>
          <a:lstStyle/>
          <a:p>
            <a:r>
              <a:rPr lang="en-US" sz="2800" b="1" dirty="0"/>
              <a:t>Pleasant Valley Recreation and Park District </a:t>
            </a:r>
            <a:br>
              <a:rPr lang="en-US" sz="2800" dirty="0"/>
            </a:br>
            <a:r>
              <a:rPr lang="en-US" dirty="0"/>
              <a:t>2024 Adult Basketball Managers Meeting</a:t>
            </a:r>
          </a:p>
        </p:txBody>
      </p:sp>
      <p:sp>
        <p:nvSpPr>
          <p:cNvPr id="3" name="Subtitle 2">
            <a:extLst>
              <a:ext uri="{FF2B5EF4-FFF2-40B4-BE49-F238E27FC236}">
                <a16:creationId xmlns:a16="http://schemas.microsoft.com/office/drawing/2014/main" id="{43327790-A6D2-44EE-A893-C1025CA0CBF8}"/>
              </a:ext>
            </a:extLst>
          </p:cNvPr>
          <p:cNvSpPr>
            <a:spLocks noGrp="1"/>
          </p:cNvSpPr>
          <p:nvPr>
            <p:ph type="subTitle" idx="1"/>
          </p:nvPr>
        </p:nvSpPr>
        <p:spPr>
          <a:xfrm>
            <a:off x="1524000" y="4253218"/>
            <a:ext cx="9144000" cy="1484852"/>
          </a:xfrm>
        </p:spPr>
        <p:txBody>
          <a:bodyPr>
            <a:normAutofit/>
          </a:bodyPr>
          <a:lstStyle/>
          <a:p>
            <a:r>
              <a:rPr lang="en-US" dirty="0"/>
              <a:t>February 7, 2024 6pm</a:t>
            </a:r>
          </a:p>
          <a:p>
            <a:r>
              <a:rPr lang="en-US" dirty="0"/>
              <a:t>Zoom Meeting</a:t>
            </a:r>
          </a:p>
          <a:p>
            <a:r>
              <a:rPr lang="en-US" dirty="0"/>
              <a:t>Nicholas Castro, Recreation Specialist</a:t>
            </a:r>
          </a:p>
          <a:p>
            <a:endParaRPr lang="en-US" dirty="0"/>
          </a:p>
          <a:p>
            <a:endParaRPr lang="en-US" dirty="0"/>
          </a:p>
        </p:txBody>
      </p:sp>
      <p:pic>
        <p:nvPicPr>
          <p:cNvPr id="5" name="Picture 4">
            <a:extLst>
              <a:ext uri="{FF2B5EF4-FFF2-40B4-BE49-F238E27FC236}">
                <a16:creationId xmlns:a16="http://schemas.microsoft.com/office/drawing/2014/main" id="{5C0F3CCB-82A2-4C3A-8D9F-E98405977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793" y="2919369"/>
            <a:ext cx="1286413" cy="1073145"/>
          </a:xfrm>
          <a:prstGeom prst="rect">
            <a:avLst/>
          </a:prstGeom>
        </p:spPr>
      </p:pic>
    </p:spTree>
    <p:extLst>
      <p:ext uri="{BB962C8B-B14F-4D97-AF65-F5344CB8AC3E}">
        <p14:creationId xmlns:p14="http://schemas.microsoft.com/office/powerpoint/2010/main" val="230936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E904F55-5FD5-4BF5-BE78-F5A198ABE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14" y="621348"/>
            <a:ext cx="11299371" cy="6096952"/>
          </a:xfrm>
          <a:prstGeom prst="rect">
            <a:avLst/>
          </a:prstGeom>
        </p:spPr>
      </p:pic>
      <p:sp>
        <p:nvSpPr>
          <p:cNvPr id="4" name="TextBox 3">
            <a:extLst>
              <a:ext uri="{FF2B5EF4-FFF2-40B4-BE49-F238E27FC236}">
                <a16:creationId xmlns:a16="http://schemas.microsoft.com/office/drawing/2014/main" id="{C8E97762-8481-447E-AF6F-B1A00D16AEF4}"/>
              </a:ext>
            </a:extLst>
          </p:cNvPr>
          <p:cNvSpPr txBox="1"/>
          <p:nvPr/>
        </p:nvSpPr>
        <p:spPr>
          <a:xfrm>
            <a:off x="615820" y="158620"/>
            <a:ext cx="10459617" cy="369332"/>
          </a:xfrm>
          <a:prstGeom prst="rect">
            <a:avLst/>
          </a:prstGeom>
          <a:noFill/>
        </p:spPr>
        <p:txBody>
          <a:bodyPr wrap="square" rtlCol="0">
            <a:spAutoFit/>
          </a:bodyPr>
          <a:lstStyle/>
          <a:p>
            <a:r>
              <a:rPr lang="en-US" dirty="0"/>
              <a:t>Find the right Adult Sports League season and choose your sport</a:t>
            </a:r>
          </a:p>
        </p:txBody>
      </p:sp>
    </p:spTree>
    <p:extLst>
      <p:ext uri="{BB962C8B-B14F-4D97-AF65-F5344CB8AC3E}">
        <p14:creationId xmlns:p14="http://schemas.microsoft.com/office/powerpoint/2010/main" val="39773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034A737-6F0B-4086-A82C-A14BAF567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01012"/>
            <a:ext cx="10142376" cy="5462092"/>
          </a:xfrm>
          <a:prstGeom prst="rect">
            <a:avLst/>
          </a:prstGeom>
        </p:spPr>
      </p:pic>
      <p:sp>
        <p:nvSpPr>
          <p:cNvPr id="4" name="TextBox 3">
            <a:extLst>
              <a:ext uri="{FF2B5EF4-FFF2-40B4-BE49-F238E27FC236}">
                <a16:creationId xmlns:a16="http://schemas.microsoft.com/office/drawing/2014/main" id="{D1BC4C7B-C536-4410-A324-AB0E1B859FFB}"/>
              </a:ext>
            </a:extLst>
          </p:cNvPr>
          <p:cNvSpPr txBox="1"/>
          <p:nvPr/>
        </p:nvSpPr>
        <p:spPr>
          <a:xfrm>
            <a:off x="765110" y="214604"/>
            <a:ext cx="10674221" cy="369332"/>
          </a:xfrm>
          <a:prstGeom prst="rect">
            <a:avLst/>
          </a:prstGeom>
          <a:noFill/>
        </p:spPr>
        <p:txBody>
          <a:bodyPr wrap="square" rtlCol="0">
            <a:spAutoFit/>
          </a:bodyPr>
          <a:lstStyle/>
          <a:p>
            <a:r>
              <a:rPr lang="en-US" dirty="0"/>
              <a:t>Find the league/night you want to register for and click the green button.</a:t>
            </a:r>
          </a:p>
        </p:txBody>
      </p:sp>
    </p:spTree>
    <p:extLst>
      <p:ext uri="{BB962C8B-B14F-4D97-AF65-F5344CB8AC3E}">
        <p14:creationId xmlns:p14="http://schemas.microsoft.com/office/powerpoint/2010/main" val="239582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A64A6-6500-47BB-91B9-6B4697F8FB51}"/>
              </a:ext>
            </a:extLst>
          </p:cNvPr>
          <p:cNvSpPr>
            <a:spLocks noGrp="1"/>
          </p:cNvSpPr>
          <p:nvPr>
            <p:ph idx="1"/>
          </p:nvPr>
        </p:nvSpPr>
        <p:spPr/>
        <p:txBody>
          <a:bodyPr/>
          <a:lstStyle/>
          <a:p>
            <a:r>
              <a:rPr lang="en-US" dirty="0"/>
              <a:t>At this point you, will be asked to create an Amilia account if you haven’t already, and then you’ll continue.</a:t>
            </a:r>
          </a:p>
        </p:txBody>
      </p:sp>
    </p:spTree>
    <p:extLst>
      <p:ext uri="{BB962C8B-B14F-4D97-AF65-F5344CB8AC3E}">
        <p14:creationId xmlns:p14="http://schemas.microsoft.com/office/powerpoint/2010/main" val="235503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ED6D3BED-17AB-45BD-BADF-BFA2F562D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01" y="962025"/>
            <a:ext cx="10316663" cy="5400985"/>
          </a:xfrm>
          <a:prstGeom prst="rect">
            <a:avLst/>
          </a:prstGeom>
        </p:spPr>
      </p:pic>
      <p:sp>
        <p:nvSpPr>
          <p:cNvPr id="4" name="TextBox 3">
            <a:extLst>
              <a:ext uri="{FF2B5EF4-FFF2-40B4-BE49-F238E27FC236}">
                <a16:creationId xmlns:a16="http://schemas.microsoft.com/office/drawing/2014/main" id="{B960090F-F9D3-445A-94BE-E0DC870DE218}"/>
              </a:ext>
            </a:extLst>
          </p:cNvPr>
          <p:cNvSpPr txBox="1"/>
          <p:nvPr/>
        </p:nvSpPr>
        <p:spPr>
          <a:xfrm>
            <a:off x="1082351" y="139959"/>
            <a:ext cx="9377265" cy="646331"/>
          </a:xfrm>
          <a:prstGeom prst="rect">
            <a:avLst/>
          </a:prstGeom>
          <a:noFill/>
        </p:spPr>
        <p:txBody>
          <a:bodyPr wrap="square" rtlCol="0">
            <a:spAutoFit/>
          </a:bodyPr>
          <a:lstStyle/>
          <a:p>
            <a:r>
              <a:rPr lang="en-US" dirty="0"/>
              <a:t>After creating an account, your name should show up here next to the green button where “Amilia Test” is (this is our test account; it will not say Amilia Test for you).</a:t>
            </a:r>
          </a:p>
        </p:txBody>
      </p:sp>
    </p:spTree>
    <p:extLst>
      <p:ext uri="{BB962C8B-B14F-4D97-AF65-F5344CB8AC3E}">
        <p14:creationId xmlns:p14="http://schemas.microsoft.com/office/powerpoint/2010/main" val="116996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AB3BC573-A128-45CF-8AAB-63523CDD2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56" y="1158875"/>
            <a:ext cx="10226687" cy="5518150"/>
          </a:xfrm>
          <a:prstGeom prst="rect">
            <a:avLst/>
          </a:prstGeom>
        </p:spPr>
      </p:pic>
      <p:sp>
        <p:nvSpPr>
          <p:cNvPr id="4" name="TextBox 3">
            <a:extLst>
              <a:ext uri="{FF2B5EF4-FFF2-40B4-BE49-F238E27FC236}">
                <a16:creationId xmlns:a16="http://schemas.microsoft.com/office/drawing/2014/main" id="{C0433D2D-92F5-4E1B-A8D0-9E0B51B68D7C}"/>
              </a:ext>
            </a:extLst>
          </p:cNvPr>
          <p:cNvSpPr txBox="1"/>
          <p:nvPr/>
        </p:nvSpPr>
        <p:spPr>
          <a:xfrm>
            <a:off x="1390650" y="180975"/>
            <a:ext cx="8829675" cy="923330"/>
          </a:xfrm>
          <a:prstGeom prst="rect">
            <a:avLst/>
          </a:prstGeom>
          <a:noFill/>
        </p:spPr>
        <p:txBody>
          <a:bodyPr wrap="square" rtlCol="0">
            <a:spAutoFit/>
          </a:bodyPr>
          <a:lstStyle/>
          <a:p>
            <a:r>
              <a:rPr lang="en-US" dirty="0"/>
              <a:t>Click the green button next to YOUR NAME ONLY to make it a white check mark. Even though the button beneath it says “add another person”, this is NOT where you add your teammates. Click checkout and continue.</a:t>
            </a:r>
          </a:p>
        </p:txBody>
      </p:sp>
    </p:spTree>
    <p:extLst>
      <p:ext uri="{BB962C8B-B14F-4D97-AF65-F5344CB8AC3E}">
        <p14:creationId xmlns:p14="http://schemas.microsoft.com/office/powerpoint/2010/main" val="368009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F1E3583-30A0-4DBF-916C-23C8C8750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89" y="809626"/>
            <a:ext cx="10729664" cy="5800724"/>
          </a:xfrm>
          <a:prstGeom prst="rect">
            <a:avLst/>
          </a:prstGeom>
        </p:spPr>
      </p:pic>
      <p:sp>
        <p:nvSpPr>
          <p:cNvPr id="4" name="TextBox 3">
            <a:extLst>
              <a:ext uri="{FF2B5EF4-FFF2-40B4-BE49-F238E27FC236}">
                <a16:creationId xmlns:a16="http://schemas.microsoft.com/office/drawing/2014/main" id="{CE03B03D-CB35-44C0-8134-779F0D9FB87A}"/>
              </a:ext>
            </a:extLst>
          </p:cNvPr>
          <p:cNvSpPr txBox="1"/>
          <p:nvPr/>
        </p:nvSpPr>
        <p:spPr>
          <a:xfrm>
            <a:off x="742950" y="342900"/>
            <a:ext cx="10239375" cy="369332"/>
          </a:xfrm>
          <a:prstGeom prst="rect">
            <a:avLst/>
          </a:prstGeom>
          <a:noFill/>
        </p:spPr>
        <p:txBody>
          <a:bodyPr wrap="square" rtlCol="0">
            <a:spAutoFit/>
          </a:bodyPr>
          <a:lstStyle/>
          <a:p>
            <a:r>
              <a:rPr lang="en-US" dirty="0"/>
              <a:t>Make sure the price is correct and click checkout again</a:t>
            </a:r>
          </a:p>
        </p:txBody>
      </p:sp>
    </p:spTree>
    <p:extLst>
      <p:ext uri="{BB962C8B-B14F-4D97-AF65-F5344CB8AC3E}">
        <p14:creationId xmlns:p14="http://schemas.microsoft.com/office/powerpoint/2010/main" val="354816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F789D18-7410-41BF-8DF3-D4D0179CC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 y="1476910"/>
            <a:ext cx="9972675" cy="5381090"/>
          </a:xfrm>
          <a:prstGeom prst="rect">
            <a:avLst/>
          </a:prstGeom>
        </p:spPr>
      </p:pic>
      <p:sp>
        <p:nvSpPr>
          <p:cNvPr id="4" name="TextBox 3">
            <a:extLst>
              <a:ext uri="{FF2B5EF4-FFF2-40B4-BE49-F238E27FC236}">
                <a16:creationId xmlns:a16="http://schemas.microsoft.com/office/drawing/2014/main" id="{BC07F6D9-8F43-46B0-85C4-8477B7CBB50B}"/>
              </a:ext>
            </a:extLst>
          </p:cNvPr>
          <p:cNvSpPr txBox="1"/>
          <p:nvPr/>
        </p:nvSpPr>
        <p:spPr>
          <a:xfrm>
            <a:off x="971550" y="247650"/>
            <a:ext cx="10191750" cy="1200329"/>
          </a:xfrm>
          <a:prstGeom prst="rect">
            <a:avLst/>
          </a:prstGeom>
          <a:noFill/>
        </p:spPr>
        <p:txBody>
          <a:bodyPr wrap="square" rtlCol="0">
            <a:spAutoFit/>
          </a:bodyPr>
          <a:lstStyle/>
          <a:p>
            <a:r>
              <a:rPr lang="en-US" dirty="0"/>
              <a:t>Give yourself a team name.</a:t>
            </a:r>
          </a:p>
          <a:p>
            <a:r>
              <a:rPr lang="en-US" dirty="0"/>
              <a:t>IMPORTANT – Here is where you’ll add your teammates. In the box next to “Player emails”, list each players email address. Once this has been done, Amilia will send a registration link to their email. This is how they will join your team. Click save.</a:t>
            </a:r>
          </a:p>
        </p:txBody>
      </p:sp>
    </p:spTree>
    <p:extLst>
      <p:ext uri="{BB962C8B-B14F-4D97-AF65-F5344CB8AC3E}">
        <p14:creationId xmlns:p14="http://schemas.microsoft.com/office/powerpoint/2010/main" val="8372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D0B4EF8-5934-4547-A608-CCC6DD7B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970181"/>
            <a:ext cx="10648950" cy="5762636"/>
          </a:xfrm>
          <a:prstGeom prst="rect">
            <a:avLst/>
          </a:prstGeom>
        </p:spPr>
      </p:pic>
      <p:sp>
        <p:nvSpPr>
          <p:cNvPr id="4" name="TextBox 3">
            <a:extLst>
              <a:ext uri="{FF2B5EF4-FFF2-40B4-BE49-F238E27FC236}">
                <a16:creationId xmlns:a16="http://schemas.microsoft.com/office/drawing/2014/main" id="{E0B88C90-900E-43B5-815F-6B16B3FEA532}"/>
              </a:ext>
            </a:extLst>
          </p:cNvPr>
          <p:cNvSpPr txBox="1"/>
          <p:nvPr/>
        </p:nvSpPr>
        <p:spPr>
          <a:xfrm>
            <a:off x="714375" y="323850"/>
            <a:ext cx="11125200" cy="646331"/>
          </a:xfrm>
          <a:prstGeom prst="rect">
            <a:avLst/>
          </a:prstGeom>
          <a:noFill/>
        </p:spPr>
        <p:txBody>
          <a:bodyPr wrap="square" rtlCol="0">
            <a:spAutoFit/>
          </a:bodyPr>
          <a:lstStyle/>
          <a:p>
            <a:r>
              <a:rPr lang="en-US" dirty="0"/>
              <a:t>Scroll down the page, fill out a little more personal information, and then click “continue my purchase”.</a:t>
            </a:r>
          </a:p>
          <a:p>
            <a:r>
              <a:rPr lang="en-US" dirty="0"/>
              <a:t>After this, you’ll be taken to fill out your payment information.</a:t>
            </a:r>
          </a:p>
        </p:txBody>
      </p:sp>
    </p:spTree>
    <p:extLst>
      <p:ext uri="{BB962C8B-B14F-4D97-AF65-F5344CB8AC3E}">
        <p14:creationId xmlns:p14="http://schemas.microsoft.com/office/powerpoint/2010/main" val="300000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12CCE8-D5E0-4CA1-9F55-0B2349461D96}"/>
              </a:ext>
            </a:extLst>
          </p:cNvPr>
          <p:cNvSpPr txBox="1"/>
          <p:nvPr/>
        </p:nvSpPr>
        <p:spPr>
          <a:xfrm>
            <a:off x="1073791" y="813732"/>
            <a:ext cx="9152389" cy="369332"/>
          </a:xfrm>
          <a:prstGeom prst="rect">
            <a:avLst/>
          </a:prstGeom>
          <a:noFill/>
        </p:spPr>
        <p:txBody>
          <a:bodyPr wrap="square" rtlCol="0">
            <a:spAutoFit/>
          </a:bodyPr>
          <a:lstStyle/>
          <a:p>
            <a:r>
              <a:rPr lang="en-US" dirty="0"/>
              <a:t>Questions about the league?</a:t>
            </a:r>
          </a:p>
        </p:txBody>
      </p:sp>
      <p:sp>
        <p:nvSpPr>
          <p:cNvPr id="3" name="TextBox 2">
            <a:extLst>
              <a:ext uri="{FF2B5EF4-FFF2-40B4-BE49-F238E27FC236}">
                <a16:creationId xmlns:a16="http://schemas.microsoft.com/office/drawing/2014/main" id="{DE8BAFC9-FEC0-4C30-AA4A-E3F7B46FC147}"/>
              </a:ext>
            </a:extLst>
          </p:cNvPr>
          <p:cNvSpPr txBox="1"/>
          <p:nvPr/>
        </p:nvSpPr>
        <p:spPr>
          <a:xfrm>
            <a:off x="1073791" y="1611517"/>
            <a:ext cx="6549227" cy="923330"/>
          </a:xfrm>
          <a:prstGeom prst="rect">
            <a:avLst/>
          </a:prstGeom>
          <a:noFill/>
        </p:spPr>
        <p:txBody>
          <a:bodyPr wrap="square" rtlCol="0">
            <a:spAutoFit/>
          </a:bodyPr>
          <a:lstStyle/>
          <a:p>
            <a:pPr marL="342900" indent="-342900">
              <a:buAutoNum type="arabicParenR"/>
            </a:pPr>
            <a:endParaRPr lang="en-US" dirty="0"/>
          </a:p>
          <a:p>
            <a:pPr marL="342900" indent="-342900">
              <a:buAutoNum type="arabicParenR"/>
            </a:pPr>
            <a:endParaRPr lang="en-US" dirty="0"/>
          </a:p>
          <a:p>
            <a:pPr marL="342900" indent="-342900">
              <a:buAutoNum type="arabicParenR"/>
            </a:pPr>
            <a:endParaRPr lang="en-US" dirty="0"/>
          </a:p>
        </p:txBody>
      </p:sp>
    </p:spTree>
    <p:extLst>
      <p:ext uri="{BB962C8B-B14F-4D97-AF65-F5344CB8AC3E}">
        <p14:creationId xmlns:p14="http://schemas.microsoft.com/office/powerpoint/2010/main" val="199712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08C296-CF24-47E0-AF13-80FAB60F4595}"/>
              </a:ext>
            </a:extLst>
          </p:cNvPr>
          <p:cNvSpPr txBox="1"/>
          <p:nvPr/>
        </p:nvSpPr>
        <p:spPr>
          <a:xfrm>
            <a:off x="852196" y="626543"/>
            <a:ext cx="10487608" cy="461665"/>
          </a:xfrm>
          <a:prstGeom prst="rect">
            <a:avLst/>
          </a:prstGeom>
          <a:noFill/>
        </p:spPr>
        <p:txBody>
          <a:bodyPr wrap="square" rtlCol="0">
            <a:spAutoFit/>
          </a:bodyPr>
          <a:lstStyle/>
          <a:p>
            <a:pPr algn="ctr"/>
            <a:r>
              <a:rPr lang="en-US" sz="2400" b="1" dirty="0"/>
              <a:t>Announcements:</a:t>
            </a:r>
          </a:p>
        </p:txBody>
      </p:sp>
      <p:sp>
        <p:nvSpPr>
          <p:cNvPr id="8" name="TextBox 7">
            <a:extLst>
              <a:ext uri="{FF2B5EF4-FFF2-40B4-BE49-F238E27FC236}">
                <a16:creationId xmlns:a16="http://schemas.microsoft.com/office/drawing/2014/main" id="{DB4964E8-68CE-45BA-8B13-C4A10CEF6718}"/>
              </a:ext>
            </a:extLst>
          </p:cNvPr>
          <p:cNvSpPr txBox="1"/>
          <p:nvPr/>
        </p:nvSpPr>
        <p:spPr>
          <a:xfrm>
            <a:off x="852196" y="1921529"/>
            <a:ext cx="11104936" cy="3231654"/>
          </a:xfrm>
          <a:prstGeom prst="rect">
            <a:avLst/>
          </a:prstGeom>
          <a:noFill/>
        </p:spPr>
        <p:txBody>
          <a:bodyPr wrap="square" rtlCol="0">
            <a:spAutoFit/>
          </a:bodyPr>
          <a:lstStyle/>
          <a:p>
            <a:pPr algn="ctr"/>
            <a:r>
              <a:rPr lang="en-US" sz="2400" b="1" dirty="0"/>
              <a:t>Spring 2024 Registration Dates &amp; Fees</a:t>
            </a:r>
          </a:p>
          <a:p>
            <a:r>
              <a:rPr lang="en-US" b="1" dirty="0"/>
              <a:t>League Play Begins: </a:t>
            </a:r>
            <a:r>
              <a:rPr lang="en-US" dirty="0"/>
              <a:t>Monday, March 18th</a:t>
            </a:r>
          </a:p>
          <a:p>
            <a:r>
              <a:rPr lang="en-US" b="1" dirty="0"/>
              <a:t>Early Registration: </a:t>
            </a:r>
            <a:r>
              <a:rPr lang="en-US" dirty="0"/>
              <a:t>Monday, February 21st- Friday, March 1st</a:t>
            </a:r>
          </a:p>
          <a:p>
            <a:r>
              <a:rPr lang="en-US" b="1" dirty="0"/>
              <a:t>Early Registration Fee: </a:t>
            </a:r>
            <a:r>
              <a:rPr lang="en-US" dirty="0"/>
              <a:t>$295 per team </a:t>
            </a:r>
          </a:p>
          <a:p>
            <a:r>
              <a:rPr lang="en-US" b="1" dirty="0"/>
              <a:t>Late Registration: </a:t>
            </a:r>
            <a:r>
              <a:rPr lang="en-US" dirty="0"/>
              <a:t>Saturday, March 2nd – Wednesday, March 6th</a:t>
            </a:r>
            <a:endParaRPr lang="en-US" b="1" dirty="0"/>
          </a:p>
          <a:p>
            <a:r>
              <a:rPr lang="en-US" b="1" dirty="0"/>
              <a:t>Late Registration Fee: </a:t>
            </a:r>
            <a:r>
              <a:rPr lang="en-US" dirty="0"/>
              <a:t>$320 per team </a:t>
            </a:r>
          </a:p>
          <a:p>
            <a:r>
              <a:rPr lang="it-IT" b="1" dirty="0"/>
              <a:t>Officials Fee: </a:t>
            </a:r>
            <a:r>
              <a:rPr lang="it-IT" dirty="0"/>
              <a:t>$35 per team per game </a:t>
            </a:r>
          </a:p>
          <a:p>
            <a:endParaRPr lang="en-US" dirty="0"/>
          </a:p>
          <a:p>
            <a:r>
              <a:rPr lang="en-US" dirty="0"/>
              <a:t>Basketball Forms, Schedules, &amp; Free Agency at www.pvrpd.org</a:t>
            </a:r>
          </a:p>
          <a:p>
            <a:endParaRPr lang="en-US" dirty="0"/>
          </a:p>
          <a:p>
            <a:r>
              <a:rPr lang="en-US" dirty="0"/>
              <a:t>Team Managers – Register through our new online reservation system, Amilia, found on our website!</a:t>
            </a:r>
          </a:p>
        </p:txBody>
      </p:sp>
    </p:spTree>
    <p:extLst>
      <p:ext uri="{BB962C8B-B14F-4D97-AF65-F5344CB8AC3E}">
        <p14:creationId xmlns:p14="http://schemas.microsoft.com/office/powerpoint/2010/main" val="330054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60DCBC-5064-4FC0-9AA8-C8636562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617" y="2396304"/>
            <a:ext cx="5966765" cy="3977843"/>
          </a:xfrm>
          <a:prstGeom prst="rect">
            <a:avLst/>
          </a:prstGeom>
        </p:spPr>
      </p:pic>
      <p:sp>
        <p:nvSpPr>
          <p:cNvPr id="3" name="TextBox 2">
            <a:extLst>
              <a:ext uri="{FF2B5EF4-FFF2-40B4-BE49-F238E27FC236}">
                <a16:creationId xmlns:a16="http://schemas.microsoft.com/office/drawing/2014/main" id="{6103116C-D5EF-4B25-A1C5-8B7462CB7F54}"/>
              </a:ext>
            </a:extLst>
          </p:cNvPr>
          <p:cNvSpPr txBox="1"/>
          <p:nvPr/>
        </p:nvSpPr>
        <p:spPr>
          <a:xfrm>
            <a:off x="687897" y="557245"/>
            <a:ext cx="10578518" cy="2031325"/>
          </a:xfrm>
          <a:prstGeom prst="rect">
            <a:avLst/>
          </a:prstGeom>
          <a:noFill/>
        </p:spPr>
        <p:txBody>
          <a:bodyPr wrap="square" rtlCol="0">
            <a:spAutoFit/>
          </a:bodyPr>
          <a:lstStyle/>
          <a:p>
            <a:pPr algn="ctr"/>
            <a:r>
              <a:rPr lang="en-US" b="1" dirty="0"/>
              <a:t>League Play</a:t>
            </a:r>
          </a:p>
          <a:p>
            <a:r>
              <a:rPr lang="en-US" b="1" dirty="0"/>
              <a:t>Men’s C- Monday at Monte Vista</a:t>
            </a:r>
          </a:p>
          <a:p>
            <a:r>
              <a:rPr lang="en-US" b="1" dirty="0"/>
              <a:t>Men’s C- Tuesday at Monte Vista</a:t>
            </a:r>
          </a:p>
          <a:p>
            <a:r>
              <a:rPr lang="en-US" b="1" dirty="0"/>
              <a:t>Men’s C Wednesday at Monte Vista</a:t>
            </a:r>
          </a:p>
          <a:p>
            <a:endParaRPr lang="en-US" b="1" dirty="0"/>
          </a:p>
          <a:p>
            <a:endParaRPr lang="en-US" b="1" dirty="0"/>
          </a:p>
          <a:p>
            <a:endParaRPr lang="en-US" b="1" dirty="0"/>
          </a:p>
        </p:txBody>
      </p:sp>
    </p:spTree>
    <p:extLst>
      <p:ext uri="{BB962C8B-B14F-4D97-AF65-F5344CB8AC3E}">
        <p14:creationId xmlns:p14="http://schemas.microsoft.com/office/powerpoint/2010/main" val="36393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78131D-BB44-4161-99FB-7FF65F80174D}"/>
              </a:ext>
            </a:extLst>
          </p:cNvPr>
          <p:cNvSpPr/>
          <p:nvPr/>
        </p:nvSpPr>
        <p:spPr>
          <a:xfrm>
            <a:off x="343949" y="187256"/>
            <a:ext cx="11383860" cy="2585644"/>
          </a:xfrm>
          <a:prstGeom prst="rect">
            <a:avLst/>
          </a:prstGeom>
        </p:spPr>
        <p:txBody>
          <a:bodyPr wrap="square">
            <a:spAutoFit/>
          </a:bodyPr>
          <a:lstStyle/>
          <a:p>
            <a:pPr indent="457200">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Forfeited Games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Teams failing to field a legal team by game time will be subject to a $60 forfeit fee.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Managers must notify the sports supervisor before 5:00 PM the day prior to the official game time to avoid the $60 forfeit fee. Notification must be made on Friday by 5:00 PM for Sunday games.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Forfeit Fees are due and payable prior to your next scheduled game.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Teams may not play until all forfeit fees are paid.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Credit Cards are now kept on file as a courtesy to pay forfeit fees when you are not available to drive to the District Office. There is a $5 forfeit service fee.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5D1E32C-E8B6-41CD-9355-FD13DB913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645" y="3277659"/>
            <a:ext cx="3879558" cy="2586372"/>
          </a:xfrm>
          <a:prstGeom prst="rect">
            <a:avLst/>
          </a:prstGeom>
        </p:spPr>
      </p:pic>
    </p:spTree>
    <p:extLst>
      <p:ext uri="{BB962C8B-B14F-4D97-AF65-F5344CB8AC3E}">
        <p14:creationId xmlns:p14="http://schemas.microsoft.com/office/powerpoint/2010/main" val="237844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DEF06D0-3E62-493F-AD55-F5DBE103F9B7}"/>
              </a:ext>
            </a:extLst>
          </p:cNvPr>
          <p:cNvSpPr txBox="1"/>
          <p:nvPr/>
        </p:nvSpPr>
        <p:spPr>
          <a:xfrm>
            <a:off x="673982" y="5197935"/>
            <a:ext cx="9367640" cy="1754326"/>
          </a:xfrm>
          <a:prstGeom prst="rect">
            <a:avLst/>
          </a:prstGeom>
          <a:noFill/>
        </p:spPr>
        <p:txBody>
          <a:bodyPr wrap="square" rtlCol="0">
            <a:spAutoFit/>
          </a:bodyPr>
          <a:lstStyle/>
          <a:p>
            <a:r>
              <a:rPr lang="en-US" dirty="0"/>
              <a:t>All scoresheets </a:t>
            </a:r>
            <a:r>
              <a:rPr lang="en-US" u="sng" dirty="0"/>
              <a:t>must</a:t>
            </a:r>
            <a:r>
              <a:rPr lang="en-US" dirty="0"/>
              <a:t> have first and last names. Do not put down nicknames.</a:t>
            </a:r>
          </a:p>
          <a:p>
            <a:r>
              <a:rPr lang="en-US" dirty="0"/>
              <a:t>If a player is late going to be late to the game, add them to the scoresheet before the game.</a:t>
            </a:r>
          </a:p>
          <a:p>
            <a:endParaRPr lang="en-US" dirty="0"/>
          </a:p>
          <a:p>
            <a:r>
              <a:rPr lang="en-US" dirty="0"/>
              <a:t>** Referees may cross-reference Amelia registration list and/or names on scorecard with Driver’s License (or other valid ID) to determine player eligibility</a:t>
            </a:r>
          </a:p>
          <a:p>
            <a:endParaRPr lang="en-US" dirty="0"/>
          </a:p>
        </p:txBody>
      </p:sp>
      <p:pic>
        <p:nvPicPr>
          <p:cNvPr id="28" name="Picture 27">
            <a:extLst>
              <a:ext uri="{FF2B5EF4-FFF2-40B4-BE49-F238E27FC236}">
                <a16:creationId xmlns:a16="http://schemas.microsoft.com/office/drawing/2014/main" id="{7A3A8298-0EAB-48F7-9E4F-F114859E0CC9}"/>
              </a:ext>
            </a:extLst>
          </p:cNvPr>
          <p:cNvPicPr>
            <a:picLocks noChangeAspect="1"/>
          </p:cNvPicPr>
          <p:nvPr/>
        </p:nvPicPr>
        <p:blipFill>
          <a:blip r:embed="rId2"/>
          <a:stretch>
            <a:fillRect/>
          </a:stretch>
        </p:blipFill>
        <p:spPr>
          <a:xfrm rot="5400000">
            <a:off x="2908491" y="-699051"/>
            <a:ext cx="5016002" cy="6858000"/>
          </a:xfrm>
          <a:prstGeom prst="rect">
            <a:avLst/>
          </a:prstGeom>
        </p:spPr>
      </p:pic>
      <p:sp>
        <p:nvSpPr>
          <p:cNvPr id="17" name="TextBox 16">
            <a:extLst>
              <a:ext uri="{FF2B5EF4-FFF2-40B4-BE49-F238E27FC236}">
                <a16:creationId xmlns:a16="http://schemas.microsoft.com/office/drawing/2014/main" id="{7E183B9C-383C-40C8-BB7E-370FBBD91F8B}"/>
              </a:ext>
            </a:extLst>
          </p:cNvPr>
          <p:cNvSpPr txBox="1"/>
          <p:nvPr/>
        </p:nvSpPr>
        <p:spPr>
          <a:xfrm>
            <a:off x="2495967" y="342453"/>
            <a:ext cx="1362270" cy="307777"/>
          </a:xfrm>
          <a:prstGeom prst="rect">
            <a:avLst/>
          </a:prstGeom>
          <a:noFill/>
        </p:spPr>
        <p:txBody>
          <a:bodyPr wrap="square" rtlCol="0">
            <a:spAutoFit/>
          </a:bodyPr>
          <a:lstStyle/>
          <a:p>
            <a:r>
              <a:rPr lang="en-US" sz="1400" dirty="0"/>
              <a:t>Monday</a:t>
            </a:r>
          </a:p>
        </p:txBody>
      </p:sp>
      <p:sp>
        <p:nvSpPr>
          <p:cNvPr id="4" name="TextBox 3">
            <a:extLst>
              <a:ext uri="{FF2B5EF4-FFF2-40B4-BE49-F238E27FC236}">
                <a16:creationId xmlns:a16="http://schemas.microsoft.com/office/drawing/2014/main" id="{5DE7C47E-CD57-4E41-8CDF-EC5401CC88A5}"/>
              </a:ext>
            </a:extLst>
          </p:cNvPr>
          <p:cNvSpPr txBox="1"/>
          <p:nvPr/>
        </p:nvSpPr>
        <p:spPr>
          <a:xfrm>
            <a:off x="4405894" y="342452"/>
            <a:ext cx="1362270" cy="307777"/>
          </a:xfrm>
          <a:prstGeom prst="rect">
            <a:avLst/>
          </a:prstGeom>
          <a:noFill/>
        </p:spPr>
        <p:txBody>
          <a:bodyPr wrap="square" rtlCol="0">
            <a:spAutoFit/>
          </a:bodyPr>
          <a:lstStyle/>
          <a:p>
            <a:r>
              <a:rPr lang="en-US" sz="1400" dirty="0"/>
              <a:t>March 21, 2022</a:t>
            </a:r>
          </a:p>
        </p:txBody>
      </p:sp>
      <p:sp>
        <p:nvSpPr>
          <p:cNvPr id="37" name="TextBox 36">
            <a:extLst>
              <a:ext uri="{FF2B5EF4-FFF2-40B4-BE49-F238E27FC236}">
                <a16:creationId xmlns:a16="http://schemas.microsoft.com/office/drawing/2014/main" id="{203BC0D1-2B90-4DEC-92C0-4F49BDD310A2}"/>
              </a:ext>
            </a:extLst>
          </p:cNvPr>
          <p:cNvSpPr txBox="1"/>
          <p:nvPr/>
        </p:nvSpPr>
        <p:spPr>
          <a:xfrm>
            <a:off x="6795825" y="352231"/>
            <a:ext cx="1362270" cy="307777"/>
          </a:xfrm>
          <a:prstGeom prst="rect">
            <a:avLst/>
          </a:prstGeom>
          <a:noFill/>
        </p:spPr>
        <p:txBody>
          <a:bodyPr wrap="square" rtlCol="0">
            <a:spAutoFit/>
          </a:bodyPr>
          <a:lstStyle/>
          <a:p>
            <a:r>
              <a:rPr lang="en-US" sz="1400" dirty="0"/>
              <a:t>6pm</a:t>
            </a:r>
          </a:p>
        </p:txBody>
      </p:sp>
      <p:sp>
        <p:nvSpPr>
          <p:cNvPr id="18" name="TextBox 17">
            <a:extLst>
              <a:ext uri="{FF2B5EF4-FFF2-40B4-BE49-F238E27FC236}">
                <a16:creationId xmlns:a16="http://schemas.microsoft.com/office/drawing/2014/main" id="{C5E28EE4-DB11-42EE-857D-A563A5E2DDCC}"/>
              </a:ext>
            </a:extLst>
          </p:cNvPr>
          <p:cNvSpPr txBox="1"/>
          <p:nvPr/>
        </p:nvSpPr>
        <p:spPr>
          <a:xfrm>
            <a:off x="7637477" y="1052029"/>
            <a:ext cx="826157" cy="230832"/>
          </a:xfrm>
          <a:prstGeom prst="rect">
            <a:avLst/>
          </a:prstGeom>
          <a:noFill/>
        </p:spPr>
        <p:txBody>
          <a:bodyPr wrap="square" rtlCol="0">
            <a:spAutoFit/>
          </a:bodyPr>
          <a:lstStyle/>
          <a:p>
            <a:r>
              <a:rPr lang="en-US" sz="900" dirty="0"/>
              <a:t>LeBron James</a:t>
            </a:r>
          </a:p>
        </p:txBody>
      </p:sp>
      <p:sp>
        <p:nvSpPr>
          <p:cNvPr id="38" name="TextBox 37">
            <a:extLst>
              <a:ext uri="{FF2B5EF4-FFF2-40B4-BE49-F238E27FC236}">
                <a16:creationId xmlns:a16="http://schemas.microsoft.com/office/drawing/2014/main" id="{AD9973EE-3D81-45D9-8565-328A5B0DE298}"/>
              </a:ext>
            </a:extLst>
          </p:cNvPr>
          <p:cNvSpPr txBox="1"/>
          <p:nvPr/>
        </p:nvSpPr>
        <p:spPr>
          <a:xfrm>
            <a:off x="7699666" y="1334124"/>
            <a:ext cx="963292" cy="230832"/>
          </a:xfrm>
          <a:prstGeom prst="rect">
            <a:avLst/>
          </a:prstGeom>
          <a:noFill/>
        </p:spPr>
        <p:txBody>
          <a:bodyPr wrap="square" rtlCol="0">
            <a:spAutoFit/>
          </a:bodyPr>
          <a:lstStyle/>
          <a:p>
            <a:r>
              <a:rPr lang="en-US" sz="900" dirty="0"/>
              <a:t>Anthony Davis</a:t>
            </a:r>
          </a:p>
        </p:txBody>
      </p:sp>
      <p:sp>
        <p:nvSpPr>
          <p:cNvPr id="39" name="TextBox 38">
            <a:extLst>
              <a:ext uri="{FF2B5EF4-FFF2-40B4-BE49-F238E27FC236}">
                <a16:creationId xmlns:a16="http://schemas.microsoft.com/office/drawing/2014/main" id="{7C34FE10-7104-4333-9F3B-10D2A4585613}"/>
              </a:ext>
            </a:extLst>
          </p:cNvPr>
          <p:cNvSpPr txBox="1"/>
          <p:nvPr/>
        </p:nvSpPr>
        <p:spPr>
          <a:xfrm>
            <a:off x="7721963" y="1592324"/>
            <a:ext cx="806771" cy="230832"/>
          </a:xfrm>
          <a:prstGeom prst="rect">
            <a:avLst/>
          </a:prstGeom>
          <a:noFill/>
        </p:spPr>
        <p:txBody>
          <a:bodyPr wrap="square" rtlCol="0">
            <a:spAutoFit/>
          </a:bodyPr>
          <a:lstStyle/>
          <a:p>
            <a:r>
              <a:rPr lang="en-US" sz="900" dirty="0"/>
              <a:t>Steph Curry</a:t>
            </a:r>
          </a:p>
        </p:txBody>
      </p:sp>
      <p:sp>
        <p:nvSpPr>
          <p:cNvPr id="40" name="TextBox 39">
            <a:extLst>
              <a:ext uri="{FF2B5EF4-FFF2-40B4-BE49-F238E27FC236}">
                <a16:creationId xmlns:a16="http://schemas.microsoft.com/office/drawing/2014/main" id="{4B20B9F7-3E85-46F0-900A-9D62ABAB7E16}"/>
              </a:ext>
            </a:extLst>
          </p:cNvPr>
          <p:cNvSpPr txBox="1"/>
          <p:nvPr/>
        </p:nvSpPr>
        <p:spPr>
          <a:xfrm>
            <a:off x="7721963" y="1850524"/>
            <a:ext cx="806771" cy="230832"/>
          </a:xfrm>
          <a:prstGeom prst="rect">
            <a:avLst/>
          </a:prstGeom>
          <a:noFill/>
        </p:spPr>
        <p:txBody>
          <a:bodyPr wrap="square" rtlCol="0">
            <a:spAutoFit/>
          </a:bodyPr>
          <a:lstStyle/>
          <a:p>
            <a:r>
              <a:rPr lang="en-US" sz="900" dirty="0"/>
              <a:t>Kevin Durant</a:t>
            </a:r>
          </a:p>
        </p:txBody>
      </p:sp>
      <p:sp>
        <p:nvSpPr>
          <p:cNvPr id="41" name="TextBox 40">
            <a:extLst>
              <a:ext uri="{FF2B5EF4-FFF2-40B4-BE49-F238E27FC236}">
                <a16:creationId xmlns:a16="http://schemas.microsoft.com/office/drawing/2014/main" id="{0D46653F-5CDC-4DC6-92B8-D1695FC6B03A}"/>
              </a:ext>
            </a:extLst>
          </p:cNvPr>
          <p:cNvSpPr txBox="1"/>
          <p:nvPr/>
        </p:nvSpPr>
        <p:spPr>
          <a:xfrm>
            <a:off x="7721963" y="2103767"/>
            <a:ext cx="1016167" cy="230832"/>
          </a:xfrm>
          <a:prstGeom prst="rect">
            <a:avLst/>
          </a:prstGeom>
          <a:noFill/>
        </p:spPr>
        <p:txBody>
          <a:bodyPr wrap="square" rtlCol="0">
            <a:spAutoFit/>
          </a:bodyPr>
          <a:lstStyle/>
          <a:p>
            <a:r>
              <a:rPr lang="en-US" sz="900" dirty="0"/>
              <a:t>James Harden</a:t>
            </a:r>
          </a:p>
        </p:txBody>
      </p:sp>
      <p:sp>
        <p:nvSpPr>
          <p:cNvPr id="42" name="TextBox 41">
            <a:extLst>
              <a:ext uri="{FF2B5EF4-FFF2-40B4-BE49-F238E27FC236}">
                <a16:creationId xmlns:a16="http://schemas.microsoft.com/office/drawing/2014/main" id="{53CAE721-1BF0-4837-902A-305518714E92}"/>
              </a:ext>
            </a:extLst>
          </p:cNvPr>
          <p:cNvSpPr txBox="1"/>
          <p:nvPr/>
        </p:nvSpPr>
        <p:spPr>
          <a:xfrm>
            <a:off x="7721963" y="2407597"/>
            <a:ext cx="1016167" cy="230832"/>
          </a:xfrm>
          <a:prstGeom prst="rect">
            <a:avLst/>
          </a:prstGeom>
          <a:noFill/>
        </p:spPr>
        <p:txBody>
          <a:bodyPr wrap="square" rtlCol="0">
            <a:spAutoFit/>
          </a:bodyPr>
          <a:lstStyle/>
          <a:p>
            <a:r>
              <a:rPr lang="en-US" sz="900" dirty="0"/>
              <a:t>Spike Lee</a:t>
            </a:r>
          </a:p>
        </p:txBody>
      </p:sp>
      <p:sp>
        <p:nvSpPr>
          <p:cNvPr id="43" name="TextBox 42">
            <a:extLst>
              <a:ext uri="{FF2B5EF4-FFF2-40B4-BE49-F238E27FC236}">
                <a16:creationId xmlns:a16="http://schemas.microsoft.com/office/drawing/2014/main" id="{631E0B09-9706-44DB-8D3F-CA01EB2D3423}"/>
              </a:ext>
            </a:extLst>
          </p:cNvPr>
          <p:cNvSpPr txBox="1"/>
          <p:nvPr/>
        </p:nvSpPr>
        <p:spPr>
          <a:xfrm>
            <a:off x="4434705" y="1052029"/>
            <a:ext cx="1016167" cy="230832"/>
          </a:xfrm>
          <a:prstGeom prst="rect">
            <a:avLst/>
          </a:prstGeom>
          <a:noFill/>
        </p:spPr>
        <p:txBody>
          <a:bodyPr wrap="square" rtlCol="0">
            <a:spAutoFit/>
          </a:bodyPr>
          <a:lstStyle/>
          <a:p>
            <a:r>
              <a:rPr lang="en-US" sz="900" dirty="0"/>
              <a:t>Shaq O’Neal</a:t>
            </a:r>
          </a:p>
        </p:txBody>
      </p:sp>
      <p:sp>
        <p:nvSpPr>
          <p:cNvPr id="44" name="TextBox 43">
            <a:extLst>
              <a:ext uri="{FF2B5EF4-FFF2-40B4-BE49-F238E27FC236}">
                <a16:creationId xmlns:a16="http://schemas.microsoft.com/office/drawing/2014/main" id="{E3FF914C-1051-4A94-920A-46A66235FFB4}"/>
              </a:ext>
            </a:extLst>
          </p:cNvPr>
          <p:cNvSpPr txBox="1"/>
          <p:nvPr/>
        </p:nvSpPr>
        <p:spPr>
          <a:xfrm>
            <a:off x="4410422" y="1334124"/>
            <a:ext cx="1016167" cy="230832"/>
          </a:xfrm>
          <a:prstGeom prst="rect">
            <a:avLst/>
          </a:prstGeom>
          <a:noFill/>
        </p:spPr>
        <p:txBody>
          <a:bodyPr wrap="square" rtlCol="0">
            <a:spAutoFit/>
          </a:bodyPr>
          <a:lstStyle/>
          <a:p>
            <a:r>
              <a:rPr lang="en-US" sz="900" dirty="0"/>
              <a:t>Michael Jordan</a:t>
            </a:r>
          </a:p>
        </p:txBody>
      </p:sp>
      <p:sp>
        <p:nvSpPr>
          <p:cNvPr id="45" name="TextBox 44">
            <a:extLst>
              <a:ext uri="{FF2B5EF4-FFF2-40B4-BE49-F238E27FC236}">
                <a16:creationId xmlns:a16="http://schemas.microsoft.com/office/drawing/2014/main" id="{5B02A0BD-65F1-424C-BC72-14EB3B0D76A9}"/>
              </a:ext>
            </a:extLst>
          </p:cNvPr>
          <p:cNvSpPr txBox="1"/>
          <p:nvPr/>
        </p:nvSpPr>
        <p:spPr>
          <a:xfrm>
            <a:off x="4434705" y="1589692"/>
            <a:ext cx="1016167" cy="230832"/>
          </a:xfrm>
          <a:prstGeom prst="rect">
            <a:avLst/>
          </a:prstGeom>
          <a:noFill/>
        </p:spPr>
        <p:txBody>
          <a:bodyPr wrap="square" rtlCol="0">
            <a:spAutoFit/>
          </a:bodyPr>
          <a:lstStyle/>
          <a:p>
            <a:r>
              <a:rPr lang="en-US" sz="900" dirty="0"/>
              <a:t>Magic Johnson</a:t>
            </a:r>
          </a:p>
        </p:txBody>
      </p:sp>
      <p:sp>
        <p:nvSpPr>
          <p:cNvPr id="46" name="TextBox 45">
            <a:extLst>
              <a:ext uri="{FF2B5EF4-FFF2-40B4-BE49-F238E27FC236}">
                <a16:creationId xmlns:a16="http://schemas.microsoft.com/office/drawing/2014/main" id="{3C3BD5AF-4BF1-466F-B810-5270D021B492}"/>
              </a:ext>
            </a:extLst>
          </p:cNvPr>
          <p:cNvSpPr txBox="1"/>
          <p:nvPr/>
        </p:nvSpPr>
        <p:spPr>
          <a:xfrm>
            <a:off x="4470038" y="1868180"/>
            <a:ext cx="1016167" cy="230832"/>
          </a:xfrm>
          <a:prstGeom prst="rect">
            <a:avLst/>
          </a:prstGeom>
          <a:noFill/>
        </p:spPr>
        <p:txBody>
          <a:bodyPr wrap="square" rtlCol="0">
            <a:spAutoFit/>
          </a:bodyPr>
          <a:lstStyle/>
          <a:p>
            <a:r>
              <a:rPr lang="en-US" sz="900" dirty="0"/>
              <a:t>Karl Malone</a:t>
            </a:r>
          </a:p>
        </p:txBody>
      </p:sp>
      <p:sp>
        <p:nvSpPr>
          <p:cNvPr id="47" name="TextBox 46">
            <a:extLst>
              <a:ext uri="{FF2B5EF4-FFF2-40B4-BE49-F238E27FC236}">
                <a16:creationId xmlns:a16="http://schemas.microsoft.com/office/drawing/2014/main" id="{DBB51AA5-B41C-4B1B-856A-EE75BC763F79}"/>
              </a:ext>
            </a:extLst>
          </p:cNvPr>
          <p:cNvSpPr txBox="1"/>
          <p:nvPr/>
        </p:nvSpPr>
        <p:spPr>
          <a:xfrm>
            <a:off x="4470038" y="2120470"/>
            <a:ext cx="1016167" cy="230832"/>
          </a:xfrm>
          <a:prstGeom prst="rect">
            <a:avLst/>
          </a:prstGeom>
          <a:noFill/>
        </p:spPr>
        <p:txBody>
          <a:bodyPr wrap="square" rtlCol="0">
            <a:spAutoFit/>
          </a:bodyPr>
          <a:lstStyle/>
          <a:p>
            <a:r>
              <a:rPr lang="en-US" sz="900" dirty="0"/>
              <a:t>Larry Bird</a:t>
            </a:r>
          </a:p>
        </p:txBody>
      </p:sp>
      <p:sp>
        <p:nvSpPr>
          <p:cNvPr id="48" name="TextBox 47">
            <a:extLst>
              <a:ext uri="{FF2B5EF4-FFF2-40B4-BE49-F238E27FC236}">
                <a16:creationId xmlns:a16="http://schemas.microsoft.com/office/drawing/2014/main" id="{964F9546-5FAF-4F3B-833F-8FC50BD455C1}"/>
              </a:ext>
            </a:extLst>
          </p:cNvPr>
          <p:cNvSpPr txBox="1"/>
          <p:nvPr/>
        </p:nvSpPr>
        <p:spPr>
          <a:xfrm>
            <a:off x="4427134" y="2385396"/>
            <a:ext cx="1016167" cy="230832"/>
          </a:xfrm>
          <a:prstGeom prst="rect">
            <a:avLst/>
          </a:prstGeom>
          <a:noFill/>
        </p:spPr>
        <p:txBody>
          <a:bodyPr wrap="square" rtlCol="0">
            <a:spAutoFit/>
          </a:bodyPr>
          <a:lstStyle/>
          <a:p>
            <a:r>
              <a:rPr lang="en-US" sz="900" dirty="0"/>
              <a:t>John Stockton</a:t>
            </a:r>
          </a:p>
        </p:txBody>
      </p:sp>
      <p:sp>
        <p:nvSpPr>
          <p:cNvPr id="49" name="TextBox 48">
            <a:extLst>
              <a:ext uri="{FF2B5EF4-FFF2-40B4-BE49-F238E27FC236}">
                <a16:creationId xmlns:a16="http://schemas.microsoft.com/office/drawing/2014/main" id="{FBD6B23D-0DE0-4686-A3B9-CFD0D4D9F1E6}"/>
              </a:ext>
            </a:extLst>
          </p:cNvPr>
          <p:cNvSpPr txBox="1"/>
          <p:nvPr/>
        </p:nvSpPr>
        <p:spPr>
          <a:xfrm>
            <a:off x="4427134" y="2663707"/>
            <a:ext cx="1016167" cy="230832"/>
          </a:xfrm>
          <a:prstGeom prst="rect">
            <a:avLst/>
          </a:prstGeom>
          <a:noFill/>
        </p:spPr>
        <p:txBody>
          <a:bodyPr wrap="square" rtlCol="0">
            <a:spAutoFit/>
          </a:bodyPr>
          <a:lstStyle/>
          <a:p>
            <a:r>
              <a:rPr lang="en-US" sz="900" dirty="0"/>
              <a:t>Jack Nicholson</a:t>
            </a:r>
          </a:p>
        </p:txBody>
      </p:sp>
    </p:spTree>
    <p:extLst>
      <p:ext uri="{BB962C8B-B14F-4D97-AF65-F5344CB8AC3E}">
        <p14:creationId xmlns:p14="http://schemas.microsoft.com/office/powerpoint/2010/main" val="125965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B39BC-B8D8-4006-B7B0-D7C404C86246}"/>
              </a:ext>
            </a:extLst>
          </p:cNvPr>
          <p:cNvSpPr/>
          <p:nvPr/>
        </p:nvSpPr>
        <p:spPr>
          <a:xfrm>
            <a:off x="539691" y="438632"/>
            <a:ext cx="11112617" cy="5048562"/>
          </a:xfrm>
          <a:prstGeom prst="rect">
            <a:avLst/>
          </a:prstGeom>
        </p:spPr>
        <p:txBody>
          <a:bodyPr wrap="square">
            <a:spAutoFit/>
          </a:bodyPr>
          <a:lstStyle/>
          <a:p>
            <a:pPr indent="457200">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Rules and Regulations</a:t>
            </a:r>
            <a:endParaRPr lang="en-US" dirty="0">
              <a:effectLst/>
            </a:endParaRPr>
          </a:p>
          <a:p>
            <a:pPr marL="1200150" lvl="2" indent="-285750">
              <a:buFont typeface="Arial" panose="020B0604020202020204" pitchFamily="34" charset="0"/>
              <a:buChar char="•"/>
            </a:pPr>
            <a:r>
              <a:rPr lang="en-US" sz="1400" dirty="0"/>
              <a:t>Officials fees are to be paid (in cash) prior to the game</a:t>
            </a:r>
          </a:p>
          <a:p>
            <a:pPr marL="1200150" lvl="2" indent="-285750">
              <a:buFont typeface="Arial" panose="020B0604020202020204" pitchFamily="34" charset="0"/>
              <a:buChar char="•"/>
            </a:pPr>
            <a:r>
              <a:rPr lang="en-US" sz="1400" dirty="0"/>
              <a:t>Shirts of similar color with numerals are required of all players of a team. </a:t>
            </a:r>
          </a:p>
          <a:p>
            <a:pPr marL="1200150" lvl="2" indent="-285750">
              <a:buFont typeface="Arial" panose="020B0604020202020204" pitchFamily="34" charset="0"/>
              <a:buChar char="•"/>
            </a:pPr>
            <a:r>
              <a:rPr lang="en-US" sz="1400" dirty="0"/>
              <a:t>Numbers must be placed on the front and back of each shirt. The number must be attached permanently to the shirts. Numbers held in place with tape or made of tape are not permitted. Managers must declare their team color on the roster form.”</a:t>
            </a:r>
          </a:p>
          <a:p>
            <a:pPr marL="1200150" lvl="2" indent="-285750">
              <a:buFont typeface="Arial" panose="020B0604020202020204" pitchFamily="34" charset="0"/>
              <a:buChar char="•"/>
            </a:pPr>
            <a:r>
              <a:rPr lang="en-US" sz="1400" dirty="0"/>
              <a:t>Dunking is </a:t>
            </a:r>
            <a:r>
              <a:rPr lang="en-US" sz="1400" u="sng" dirty="0"/>
              <a:t>not</a:t>
            </a:r>
            <a:r>
              <a:rPr lang="en-US" sz="1400" dirty="0"/>
              <a:t> permitted at any time. A technical foul and ejection from the game will be the penalty for the violator. This includes any intentional contact with the rim. The rim does not have to be grabbed to be deemed contact.”</a:t>
            </a:r>
          </a:p>
          <a:p>
            <a:pPr marL="1200150" lvl="2" indent="-285750">
              <a:buFont typeface="Arial" panose="020B0604020202020204" pitchFamily="34" charset="0"/>
              <a:buChar char="•"/>
            </a:pPr>
            <a:r>
              <a:rPr lang="en-US" sz="1400" dirty="0"/>
              <a:t>Protests must be lodged at the time of the incident. Tell official immediately of your desire to protest the game.  Rule interpretations only. No judgment calls.</a:t>
            </a:r>
          </a:p>
          <a:p>
            <a:pPr marL="1200150" lvl="2" indent="-285750">
              <a:buFont typeface="Arial" panose="020B0604020202020204" pitchFamily="34" charset="0"/>
              <a:buChar char="•"/>
            </a:pPr>
            <a:r>
              <a:rPr lang="en-US" sz="1400" dirty="0"/>
              <a:t>Monday-Wednesday games are at 6:00, 7:00, 8:00 and 9:00pm. </a:t>
            </a:r>
          </a:p>
          <a:p>
            <a:pPr marL="1200150" lvl="2" indent="-285750">
              <a:buFont typeface="Arial" panose="020B0604020202020204" pitchFamily="34" charset="0"/>
              <a:buChar char="•"/>
            </a:pPr>
            <a:r>
              <a:rPr lang="en-US" sz="1400" dirty="0"/>
              <a:t>Always check your schedules. When you receive and during the course of the season</a:t>
            </a:r>
          </a:p>
          <a:p>
            <a:pPr marL="1200150" lvl="2" indent="-285750">
              <a:buFont typeface="Arial" panose="020B0604020202020204" pitchFamily="34" charset="0"/>
              <a:buChar char="•"/>
            </a:pPr>
            <a:r>
              <a:rPr lang="en-US" sz="1400" dirty="0"/>
              <a:t>Players must be at least 16 years of age</a:t>
            </a:r>
          </a:p>
          <a:p>
            <a:pPr marL="1200150" lvl="2" indent="-285750">
              <a:buFont typeface="Arial" panose="020B0604020202020204" pitchFamily="34" charset="0"/>
              <a:buChar char="•"/>
            </a:pPr>
            <a:r>
              <a:rPr lang="en-US" sz="1400" dirty="0"/>
              <a:t>Players ejected from a game must immediately vacate the facility and facility grounds. Otherwise the game will be declared a forfeit by the referee.</a:t>
            </a:r>
          </a:p>
          <a:p>
            <a:pPr marL="1200150" lvl="2" indent="-285750">
              <a:buFont typeface="Arial" panose="020B0604020202020204" pitchFamily="34" charset="0"/>
              <a:buChar char="•"/>
            </a:pPr>
            <a:r>
              <a:rPr lang="en-US" sz="1400" dirty="0"/>
              <a:t>Two twenty-minute halves running clock. *The last two minutes of the second half will be played with a stopped clock if the teams point totals are within 10 points of each other. </a:t>
            </a:r>
          </a:p>
          <a:p>
            <a:pPr marL="1200150" lvl="2" indent="-285750">
              <a:buFont typeface="Arial" panose="020B0604020202020204" pitchFamily="34" charset="0"/>
              <a:buChar char="•"/>
            </a:pPr>
            <a:r>
              <a:rPr lang="en-US" sz="1400" dirty="0"/>
              <a:t>Players may not drink alcohol prior to or during the game. Alcohol may not be brought onto Monte Vista grounds. Tobacco is also not allowed on school grounds.</a:t>
            </a:r>
          </a:p>
          <a:p>
            <a:pPr marL="1200150" lvl="2" indent="-285750">
              <a:buFont typeface="Arial" panose="020B0604020202020204" pitchFamily="34" charset="0"/>
              <a:buChar char="•"/>
            </a:pPr>
            <a:r>
              <a:rPr lang="en-US" sz="1400" dirty="0"/>
              <a:t>Exposed jewelry is not allowed.</a:t>
            </a:r>
          </a:p>
          <a:p>
            <a:pPr marL="1200150" lvl="2" indent="-285750">
              <a:buFont typeface="Arial" panose="020B0604020202020204" pitchFamily="34" charset="0"/>
              <a:buChar char="•"/>
            </a:pPr>
            <a:r>
              <a:rPr lang="en-US" sz="1400" dirty="0"/>
              <a:t>Questioning the legality of a player must be done before or during the game.</a:t>
            </a:r>
          </a:p>
          <a:p>
            <a:pPr lvl="2"/>
            <a:r>
              <a:rPr lang="en-US" sz="1400" dirty="0"/>
              <a:t>Everything I covered is in the handbook. Read through the handbook before you register your team. Review the “Code of Conduct” with all your players at team meeting, or sometime before your first game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401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6F0F-83E5-4924-AE92-519C17ED20EF}"/>
              </a:ext>
            </a:extLst>
          </p:cNvPr>
          <p:cNvSpPr>
            <a:spLocks noGrp="1"/>
          </p:cNvSpPr>
          <p:nvPr>
            <p:ph type="title"/>
          </p:nvPr>
        </p:nvSpPr>
        <p:spPr/>
        <p:txBody>
          <a:bodyPr/>
          <a:lstStyle/>
          <a:p>
            <a:r>
              <a:rPr lang="en-US" dirty="0"/>
              <a:t>Registering Through Amilia	</a:t>
            </a:r>
          </a:p>
        </p:txBody>
      </p:sp>
      <p:sp>
        <p:nvSpPr>
          <p:cNvPr id="3" name="Content Placeholder 2">
            <a:extLst>
              <a:ext uri="{FF2B5EF4-FFF2-40B4-BE49-F238E27FC236}">
                <a16:creationId xmlns:a16="http://schemas.microsoft.com/office/drawing/2014/main" id="{C79E6A0E-6250-44DE-AA75-2DB2BF3C2781}"/>
              </a:ext>
            </a:extLst>
          </p:cNvPr>
          <p:cNvSpPr>
            <a:spLocks noGrp="1"/>
          </p:cNvSpPr>
          <p:nvPr>
            <p:ph idx="1"/>
          </p:nvPr>
        </p:nvSpPr>
        <p:spPr/>
        <p:txBody>
          <a:bodyPr/>
          <a:lstStyle/>
          <a:p>
            <a:r>
              <a:rPr lang="en-US" dirty="0"/>
              <a:t>Amilia is our new reservation system that you’ll use to register your team!</a:t>
            </a:r>
          </a:p>
          <a:p>
            <a:r>
              <a:rPr lang="en-US" dirty="0"/>
              <a:t>After getting over the learning curve, Amilia will make registering teams more convenient for both you guys and us!</a:t>
            </a:r>
          </a:p>
          <a:p>
            <a:endParaRPr lang="en-US" dirty="0"/>
          </a:p>
        </p:txBody>
      </p:sp>
      <p:pic>
        <p:nvPicPr>
          <p:cNvPr id="4" name="Picture 3">
            <a:extLst>
              <a:ext uri="{FF2B5EF4-FFF2-40B4-BE49-F238E27FC236}">
                <a16:creationId xmlns:a16="http://schemas.microsoft.com/office/drawing/2014/main" id="{DCC24CCE-E7C9-46C3-82C3-D307DA5AEAAB}"/>
              </a:ext>
            </a:extLst>
          </p:cNvPr>
          <p:cNvPicPr>
            <a:picLocks noChangeAspect="1"/>
          </p:cNvPicPr>
          <p:nvPr/>
        </p:nvPicPr>
        <p:blipFill>
          <a:blip r:embed="rId2"/>
          <a:stretch>
            <a:fillRect/>
          </a:stretch>
        </p:blipFill>
        <p:spPr>
          <a:xfrm>
            <a:off x="4603367" y="3650414"/>
            <a:ext cx="2842461" cy="2842461"/>
          </a:xfrm>
          <a:prstGeom prst="rect">
            <a:avLst/>
          </a:prstGeom>
        </p:spPr>
      </p:pic>
    </p:spTree>
    <p:extLst>
      <p:ext uri="{BB962C8B-B14F-4D97-AF65-F5344CB8AC3E}">
        <p14:creationId xmlns:p14="http://schemas.microsoft.com/office/powerpoint/2010/main" val="17069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FF13A0-0756-410D-A5B4-E401D51D99C8}"/>
              </a:ext>
            </a:extLst>
          </p:cNvPr>
          <p:cNvSpPr txBox="1"/>
          <p:nvPr/>
        </p:nvSpPr>
        <p:spPr>
          <a:xfrm>
            <a:off x="625151" y="363894"/>
            <a:ext cx="9655829" cy="369332"/>
          </a:xfrm>
          <a:prstGeom prst="rect">
            <a:avLst/>
          </a:prstGeom>
          <a:noFill/>
        </p:spPr>
        <p:txBody>
          <a:bodyPr wrap="square" rtlCol="0">
            <a:spAutoFit/>
          </a:bodyPr>
          <a:lstStyle/>
          <a:p>
            <a:r>
              <a:rPr lang="en-US" dirty="0"/>
              <a:t>Log on to our main website (</a:t>
            </a:r>
            <a:r>
              <a:rPr lang="en-US" dirty="0">
                <a:hlinkClick r:id="rId2"/>
              </a:rPr>
              <a:t>www.pvrpd.org</a:t>
            </a:r>
            <a:r>
              <a:rPr lang="en-US" dirty="0"/>
              <a:t>), and click on “Register for Classes” on the front page</a:t>
            </a:r>
          </a:p>
        </p:txBody>
      </p:sp>
      <p:pic>
        <p:nvPicPr>
          <p:cNvPr id="4" name="Picture 3">
            <a:extLst>
              <a:ext uri="{FF2B5EF4-FFF2-40B4-BE49-F238E27FC236}">
                <a16:creationId xmlns:a16="http://schemas.microsoft.com/office/drawing/2014/main" id="{EDB6E8F0-972B-2472-3A9D-3A13F77E53D7}"/>
              </a:ext>
            </a:extLst>
          </p:cNvPr>
          <p:cNvPicPr>
            <a:picLocks noChangeAspect="1"/>
          </p:cNvPicPr>
          <p:nvPr/>
        </p:nvPicPr>
        <p:blipFill>
          <a:blip r:embed="rId3"/>
          <a:stretch>
            <a:fillRect/>
          </a:stretch>
        </p:blipFill>
        <p:spPr>
          <a:xfrm>
            <a:off x="0" y="733226"/>
            <a:ext cx="12192000" cy="6391737"/>
          </a:xfrm>
          <a:prstGeom prst="rect">
            <a:avLst/>
          </a:prstGeom>
          <a:noFill/>
          <a:ln>
            <a:solidFill>
              <a:schemeClr val="tx1"/>
            </a:solidFill>
          </a:ln>
        </p:spPr>
      </p:pic>
      <p:sp>
        <p:nvSpPr>
          <p:cNvPr id="6" name="Arrow: Right 5">
            <a:extLst>
              <a:ext uri="{FF2B5EF4-FFF2-40B4-BE49-F238E27FC236}">
                <a16:creationId xmlns:a16="http://schemas.microsoft.com/office/drawing/2014/main" id="{308BE12A-C22A-EFB9-DA67-610239D8B861}"/>
              </a:ext>
            </a:extLst>
          </p:cNvPr>
          <p:cNvSpPr/>
          <p:nvPr/>
        </p:nvSpPr>
        <p:spPr>
          <a:xfrm rot="7780538">
            <a:off x="8019877" y="2340527"/>
            <a:ext cx="1132513" cy="4781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8749C1-F5E7-E41E-3D2A-155B51B00221}"/>
              </a:ext>
            </a:extLst>
          </p:cNvPr>
          <p:cNvSpPr/>
          <p:nvPr/>
        </p:nvSpPr>
        <p:spPr>
          <a:xfrm>
            <a:off x="7390701" y="6233020"/>
            <a:ext cx="1988191" cy="3693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F7DECDC-4DA5-73C4-0757-DCAA613140E2}"/>
              </a:ext>
            </a:extLst>
          </p:cNvPr>
          <p:cNvSpPr/>
          <p:nvPr/>
        </p:nvSpPr>
        <p:spPr>
          <a:xfrm rot="7780538">
            <a:off x="8642060" y="5666545"/>
            <a:ext cx="1132513" cy="4781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18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A007AE9C-708D-4CC0-9302-F6076CF4F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860100"/>
            <a:ext cx="10795518" cy="5847573"/>
          </a:xfrm>
          <a:prstGeom prst="rect">
            <a:avLst/>
          </a:prstGeom>
        </p:spPr>
      </p:pic>
      <p:sp>
        <p:nvSpPr>
          <p:cNvPr id="4" name="TextBox 3">
            <a:extLst>
              <a:ext uri="{FF2B5EF4-FFF2-40B4-BE49-F238E27FC236}">
                <a16:creationId xmlns:a16="http://schemas.microsoft.com/office/drawing/2014/main" id="{4AFE42B3-E3D5-4648-8135-35590C8216E1}"/>
              </a:ext>
            </a:extLst>
          </p:cNvPr>
          <p:cNvSpPr txBox="1"/>
          <p:nvPr/>
        </p:nvSpPr>
        <p:spPr>
          <a:xfrm>
            <a:off x="1119673" y="326571"/>
            <a:ext cx="9881119" cy="369332"/>
          </a:xfrm>
          <a:prstGeom prst="rect">
            <a:avLst/>
          </a:prstGeom>
          <a:noFill/>
        </p:spPr>
        <p:txBody>
          <a:bodyPr wrap="square" rtlCol="0">
            <a:spAutoFit/>
          </a:bodyPr>
          <a:lstStyle/>
          <a:p>
            <a:r>
              <a:rPr lang="en-US" dirty="0"/>
              <a:t>Click on “Adult Sport Leagues”</a:t>
            </a:r>
          </a:p>
        </p:txBody>
      </p:sp>
    </p:spTree>
    <p:extLst>
      <p:ext uri="{BB962C8B-B14F-4D97-AF65-F5344CB8AC3E}">
        <p14:creationId xmlns:p14="http://schemas.microsoft.com/office/powerpoint/2010/main" val="3794235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E041CA365374FA52542BC46046C91" ma:contentTypeVersion="17" ma:contentTypeDescription="Create a new document." ma:contentTypeScope="" ma:versionID="de29f49d4f3e95e60ec36919ec999999">
  <xsd:schema xmlns:xsd="http://www.w3.org/2001/XMLSchema" xmlns:xs="http://www.w3.org/2001/XMLSchema" xmlns:p="http://schemas.microsoft.com/office/2006/metadata/properties" xmlns:ns3="c177f329-745d-40a5-8dbd-6067843fd837" xmlns:ns4="876f7c71-97fd-4611-9871-80fe175ad475" targetNamespace="http://schemas.microsoft.com/office/2006/metadata/properties" ma:root="true" ma:fieldsID="9eddff3e790cfb37ccebe2f59e0ec127" ns3:_="" ns4:_="">
    <xsd:import namespace="c177f329-745d-40a5-8dbd-6067843fd837"/>
    <xsd:import namespace="876f7c71-97fd-4611-9871-80fe175ad47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element ref="ns4:MediaLengthInSeconds" minOccurs="0"/>
                <xsd:element ref="ns4:MediaServiceSystemTags" minOccurs="0"/>
                <xsd:element ref="ns4:MediaServiceDateTake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7f329-745d-40a5-8dbd-6067843fd8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6f7c71-97fd-4611-9871-80fe175ad47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76f7c71-97fd-4611-9871-80fe175ad475" xsi:nil="true"/>
  </documentManagement>
</p:properties>
</file>

<file path=customXml/itemProps1.xml><?xml version="1.0" encoding="utf-8"?>
<ds:datastoreItem xmlns:ds="http://schemas.openxmlformats.org/officeDocument/2006/customXml" ds:itemID="{3829F2A1-A648-4D66-A7A8-E1EEC0E47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7f329-745d-40a5-8dbd-6067843fd837"/>
    <ds:schemaRef ds:uri="876f7c71-97fd-4611-9871-80fe175ad4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55F5F4-CD47-4A60-88F4-0D56B98FA982}">
  <ds:schemaRefs>
    <ds:schemaRef ds:uri="http://schemas.microsoft.com/sharepoint/v3/contenttype/forms"/>
  </ds:schemaRefs>
</ds:datastoreItem>
</file>

<file path=customXml/itemProps3.xml><?xml version="1.0" encoding="utf-8"?>
<ds:datastoreItem xmlns:ds="http://schemas.openxmlformats.org/officeDocument/2006/customXml" ds:itemID="{BE9EA59B-ED2E-4681-82B7-9A4CA299B727}">
  <ds:schemaRefs>
    <ds:schemaRef ds:uri="http://schemas.microsoft.com/office/2006/documentManagement/types"/>
    <ds:schemaRef ds:uri="http://purl.org/dc/terms/"/>
    <ds:schemaRef ds:uri="http://purl.org/dc/elements/1.1/"/>
    <ds:schemaRef ds:uri="876f7c71-97fd-4611-9871-80fe175ad475"/>
    <ds:schemaRef ds:uri="http://schemas.openxmlformats.org/package/2006/metadata/core-properties"/>
    <ds:schemaRef ds:uri="http://schemas.microsoft.com/office/2006/metadata/properties"/>
    <ds:schemaRef ds:uri="c177f329-745d-40a5-8dbd-6067843fd837"/>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205</TotalTime>
  <Words>1008</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Symbol</vt:lpstr>
      <vt:lpstr>Office Theme</vt:lpstr>
      <vt:lpstr>Pleasant Valley Recreation and Park District  2024 Adult Basketball Managers Meeting</vt:lpstr>
      <vt:lpstr>PowerPoint Presentation</vt:lpstr>
      <vt:lpstr>PowerPoint Presentation</vt:lpstr>
      <vt:lpstr>PowerPoint Presentation</vt:lpstr>
      <vt:lpstr>PowerPoint Presentation</vt:lpstr>
      <vt:lpstr>PowerPoint Presentation</vt:lpstr>
      <vt:lpstr>Registering Through Amilia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Pleasant Valley Recreation and Park District  2019 Adult Basketball Managers Meeting</dc:title>
  <dc:creator>Lanny Binney</dc:creator>
  <cp:lastModifiedBy>Nicholas Castro</cp:lastModifiedBy>
  <cp:revision>22</cp:revision>
  <cp:lastPrinted>2022-02-08T23:54:16Z</cp:lastPrinted>
  <dcterms:created xsi:type="dcterms:W3CDTF">2019-02-06T01:05:53Z</dcterms:created>
  <dcterms:modified xsi:type="dcterms:W3CDTF">2024-02-13T22:49:48Z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0x01010043DE041CA365374FA52542BC46046C91</vt:lpwstr>
  </property>
</Properties>
</file>