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8" r:id="rId10"/>
    <p:sldId id="269" r:id="rId11"/>
    <p:sldId id="270" r:id="rId12"/>
    <p:sldId id="271" r:id="rId13"/>
    <p:sldId id="272" r:id="rId14"/>
    <p:sldId id="273" r:id="rId15"/>
    <p:sldId id="274" r:id="rId16"/>
    <p:sldId id="275" r:id="rId17"/>
    <p:sldId id="276" r:id="rId18"/>
    <p:sldId id="277" r:id="rId19"/>
    <p:sldId id="278" r:id="rId20"/>
    <p:sldId id="266"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422B-BAF9-4D33-892D-CEF600EA8E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07DB46-1915-4A74-8AEA-8C213E6393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244B7-6CBB-4383-B2DB-081EA320264F}"/>
              </a:ext>
            </a:extLst>
          </p:cNvPr>
          <p:cNvSpPr>
            <a:spLocks noGrp="1"/>
          </p:cNvSpPr>
          <p:nvPr>
            <p:ph type="dt" sz="half" idx="10"/>
          </p:nvPr>
        </p:nvSpPr>
        <p:spPr/>
        <p:txBody>
          <a:bodyPr/>
          <a:lstStyle/>
          <a:p>
            <a:fld id="{A8B71984-B278-4FA6-9CA5-730B2DF40BF4}" type="datetimeFigureOut">
              <a:rPr lang="en-US" smtClean="0"/>
              <a:t>4/24/2024</a:t>
            </a:fld>
            <a:endParaRPr lang="en-US"/>
          </a:p>
        </p:txBody>
      </p:sp>
      <p:sp>
        <p:nvSpPr>
          <p:cNvPr id="5" name="Footer Placeholder 4">
            <a:extLst>
              <a:ext uri="{FF2B5EF4-FFF2-40B4-BE49-F238E27FC236}">
                <a16:creationId xmlns:a16="http://schemas.microsoft.com/office/drawing/2014/main" id="{D865C309-3CD8-4696-B3D9-D6AE43ECE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A9233-CB5E-45BF-B562-81EFC78F86D3}"/>
              </a:ext>
            </a:extLst>
          </p:cNvPr>
          <p:cNvSpPr>
            <a:spLocks noGrp="1"/>
          </p:cNvSpPr>
          <p:nvPr>
            <p:ph type="sldNum" sz="quarter" idx="12"/>
          </p:nvPr>
        </p:nvSpPr>
        <p:spPr/>
        <p:txBody>
          <a:bodyPr/>
          <a:lstStyle/>
          <a:p>
            <a:fld id="{47460501-20DB-4E7E-80E8-851A4A15DACE}" type="slidenum">
              <a:rPr lang="en-US" smtClean="0"/>
              <a:t>‹#›</a:t>
            </a:fld>
            <a:endParaRPr lang="en-US"/>
          </a:p>
        </p:txBody>
      </p:sp>
    </p:spTree>
    <p:extLst>
      <p:ext uri="{BB962C8B-B14F-4D97-AF65-F5344CB8AC3E}">
        <p14:creationId xmlns:p14="http://schemas.microsoft.com/office/powerpoint/2010/main" val="315024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27BD-27FD-4288-86E3-3F3451AC62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69FD70-000D-4C1B-8094-8523460280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132DB-A60D-4ED1-9F41-C053A7A111E7}"/>
              </a:ext>
            </a:extLst>
          </p:cNvPr>
          <p:cNvSpPr>
            <a:spLocks noGrp="1"/>
          </p:cNvSpPr>
          <p:nvPr>
            <p:ph type="dt" sz="half" idx="10"/>
          </p:nvPr>
        </p:nvSpPr>
        <p:spPr/>
        <p:txBody>
          <a:bodyPr/>
          <a:lstStyle/>
          <a:p>
            <a:fld id="{A8B71984-B278-4FA6-9CA5-730B2DF40BF4}" type="datetimeFigureOut">
              <a:rPr lang="en-US" smtClean="0"/>
              <a:t>4/24/2024</a:t>
            </a:fld>
            <a:endParaRPr lang="en-US"/>
          </a:p>
        </p:txBody>
      </p:sp>
      <p:sp>
        <p:nvSpPr>
          <p:cNvPr id="5" name="Footer Placeholder 4">
            <a:extLst>
              <a:ext uri="{FF2B5EF4-FFF2-40B4-BE49-F238E27FC236}">
                <a16:creationId xmlns:a16="http://schemas.microsoft.com/office/drawing/2014/main" id="{63DF2EDD-E8EC-4012-B11E-438A6D0CC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97BAE-661B-4DD4-8BB8-B4328294EEAC}"/>
              </a:ext>
            </a:extLst>
          </p:cNvPr>
          <p:cNvSpPr>
            <a:spLocks noGrp="1"/>
          </p:cNvSpPr>
          <p:nvPr>
            <p:ph type="sldNum" sz="quarter" idx="12"/>
          </p:nvPr>
        </p:nvSpPr>
        <p:spPr/>
        <p:txBody>
          <a:bodyPr/>
          <a:lstStyle/>
          <a:p>
            <a:fld id="{47460501-20DB-4E7E-80E8-851A4A15DACE}" type="slidenum">
              <a:rPr lang="en-US" smtClean="0"/>
              <a:t>‹#›</a:t>
            </a:fld>
            <a:endParaRPr lang="en-US"/>
          </a:p>
        </p:txBody>
      </p:sp>
    </p:spTree>
    <p:extLst>
      <p:ext uri="{BB962C8B-B14F-4D97-AF65-F5344CB8AC3E}">
        <p14:creationId xmlns:p14="http://schemas.microsoft.com/office/powerpoint/2010/main" val="336464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BB828-4A72-4647-A889-78F0541D5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047F8C-1366-4CFF-8C64-FC0DD5C15E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8CD56-2248-4FD3-93FB-92D575D3FA9C}"/>
              </a:ext>
            </a:extLst>
          </p:cNvPr>
          <p:cNvSpPr>
            <a:spLocks noGrp="1"/>
          </p:cNvSpPr>
          <p:nvPr>
            <p:ph type="dt" sz="half" idx="10"/>
          </p:nvPr>
        </p:nvSpPr>
        <p:spPr/>
        <p:txBody>
          <a:bodyPr/>
          <a:lstStyle/>
          <a:p>
            <a:fld id="{A8B71984-B278-4FA6-9CA5-730B2DF40BF4}" type="datetimeFigureOut">
              <a:rPr lang="en-US" smtClean="0"/>
              <a:t>4/24/2024</a:t>
            </a:fld>
            <a:endParaRPr lang="en-US"/>
          </a:p>
        </p:txBody>
      </p:sp>
      <p:sp>
        <p:nvSpPr>
          <p:cNvPr id="5" name="Footer Placeholder 4">
            <a:extLst>
              <a:ext uri="{FF2B5EF4-FFF2-40B4-BE49-F238E27FC236}">
                <a16:creationId xmlns:a16="http://schemas.microsoft.com/office/drawing/2014/main" id="{1DF34690-8D0C-46BC-98F2-C4E0A10C2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F23E8-A819-48EE-8DDF-6BDECEE8A799}"/>
              </a:ext>
            </a:extLst>
          </p:cNvPr>
          <p:cNvSpPr>
            <a:spLocks noGrp="1"/>
          </p:cNvSpPr>
          <p:nvPr>
            <p:ph type="sldNum" sz="quarter" idx="12"/>
          </p:nvPr>
        </p:nvSpPr>
        <p:spPr/>
        <p:txBody>
          <a:bodyPr/>
          <a:lstStyle/>
          <a:p>
            <a:fld id="{47460501-20DB-4E7E-80E8-851A4A15DACE}" type="slidenum">
              <a:rPr lang="en-US" smtClean="0"/>
              <a:t>‹#›</a:t>
            </a:fld>
            <a:endParaRPr lang="en-US"/>
          </a:p>
        </p:txBody>
      </p:sp>
    </p:spTree>
    <p:extLst>
      <p:ext uri="{BB962C8B-B14F-4D97-AF65-F5344CB8AC3E}">
        <p14:creationId xmlns:p14="http://schemas.microsoft.com/office/powerpoint/2010/main" val="71269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AC42-3A26-4272-8D4F-67822E4D21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B4090-F150-4040-A9CE-88E73398FE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87B96-CBFC-48C0-9671-746CF81C118E}"/>
              </a:ext>
            </a:extLst>
          </p:cNvPr>
          <p:cNvSpPr>
            <a:spLocks noGrp="1"/>
          </p:cNvSpPr>
          <p:nvPr>
            <p:ph type="dt" sz="half" idx="10"/>
          </p:nvPr>
        </p:nvSpPr>
        <p:spPr/>
        <p:txBody>
          <a:bodyPr/>
          <a:lstStyle/>
          <a:p>
            <a:fld id="{A8B71984-B278-4FA6-9CA5-730B2DF40BF4}" type="datetimeFigureOut">
              <a:rPr lang="en-US" smtClean="0"/>
              <a:t>4/24/2024</a:t>
            </a:fld>
            <a:endParaRPr lang="en-US"/>
          </a:p>
        </p:txBody>
      </p:sp>
      <p:sp>
        <p:nvSpPr>
          <p:cNvPr id="5" name="Footer Placeholder 4">
            <a:extLst>
              <a:ext uri="{FF2B5EF4-FFF2-40B4-BE49-F238E27FC236}">
                <a16:creationId xmlns:a16="http://schemas.microsoft.com/office/drawing/2014/main" id="{A8B50EE5-585B-468C-B70F-2A8A4ED3D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61BE8-63DB-4D1B-8028-EE3F97A19BDE}"/>
              </a:ext>
            </a:extLst>
          </p:cNvPr>
          <p:cNvSpPr>
            <a:spLocks noGrp="1"/>
          </p:cNvSpPr>
          <p:nvPr>
            <p:ph type="sldNum" sz="quarter" idx="12"/>
          </p:nvPr>
        </p:nvSpPr>
        <p:spPr/>
        <p:txBody>
          <a:bodyPr/>
          <a:lstStyle/>
          <a:p>
            <a:fld id="{47460501-20DB-4E7E-80E8-851A4A15DACE}" type="slidenum">
              <a:rPr lang="en-US" smtClean="0"/>
              <a:t>‹#›</a:t>
            </a:fld>
            <a:endParaRPr lang="en-US"/>
          </a:p>
        </p:txBody>
      </p:sp>
    </p:spTree>
    <p:extLst>
      <p:ext uri="{BB962C8B-B14F-4D97-AF65-F5344CB8AC3E}">
        <p14:creationId xmlns:p14="http://schemas.microsoft.com/office/powerpoint/2010/main" val="88848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A1BE-6FDB-4DB8-94F7-DB046FBEE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F0127C-CA9D-4827-ACBB-36F65D186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4AAB10-2575-4129-97E0-ACDB20B19C62}"/>
              </a:ext>
            </a:extLst>
          </p:cNvPr>
          <p:cNvSpPr>
            <a:spLocks noGrp="1"/>
          </p:cNvSpPr>
          <p:nvPr>
            <p:ph type="dt" sz="half" idx="10"/>
          </p:nvPr>
        </p:nvSpPr>
        <p:spPr/>
        <p:txBody>
          <a:bodyPr/>
          <a:lstStyle/>
          <a:p>
            <a:fld id="{A8B71984-B278-4FA6-9CA5-730B2DF40BF4}" type="datetimeFigureOut">
              <a:rPr lang="en-US" smtClean="0"/>
              <a:t>4/24/2024</a:t>
            </a:fld>
            <a:endParaRPr lang="en-US"/>
          </a:p>
        </p:txBody>
      </p:sp>
      <p:sp>
        <p:nvSpPr>
          <p:cNvPr id="5" name="Footer Placeholder 4">
            <a:extLst>
              <a:ext uri="{FF2B5EF4-FFF2-40B4-BE49-F238E27FC236}">
                <a16:creationId xmlns:a16="http://schemas.microsoft.com/office/drawing/2014/main" id="{364A7FA8-D809-4267-97E6-A28C6ACB4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55DA1-6FE0-4F65-B641-98D4A4CE535F}"/>
              </a:ext>
            </a:extLst>
          </p:cNvPr>
          <p:cNvSpPr>
            <a:spLocks noGrp="1"/>
          </p:cNvSpPr>
          <p:nvPr>
            <p:ph type="sldNum" sz="quarter" idx="12"/>
          </p:nvPr>
        </p:nvSpPr>
        <p:spPr/>
        <p:txBody>
          <a:bodyPr/>
          <a:lstStyle/>
          <a:p>
            <a:fld id="{47460501-20DB-4E7E-80E8-851A4A15DACE}" type="slidenum">
              <a:rPr lang="en-US" smtClean="0"/>
              <a:t>‹#›</a:t>
            </a:fld>
            <a:endParaRPr lang="en-US"/>
          </a:p>
        </p:txBody>
      </p:sp>
    </p:spTree>
    <p:extLst>
      <p:ext uri="{BB962C8B-B14F-4D97-AF65-F5344CB8AC3E}">
        <p14:creationId xmlns:p14="http://schemas.microsoft.com/office/powerpoint/2010/main" val="40180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8FD9-A635-4CCC-AE4C-52339872C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701078-4E5C-4D17-AAC2-A6B7B9F4AE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215F71-9A3F-48A8-B19F-F514F3949D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148E0-549E-4690-91D5-5B511F05444F}"/>
              </a:ext>
            </a:extLst>
          </p:cNvPr>
          <p:cNvSpPr>
            <a:spLocks noGrp="1"/>
          </p:cNvSpPr>
          <p:nvPr>
            <p:ph type="dt" sz="half" idx="10"/>
          </p:nvPr>
        </p:nvSpPr>
        <p:spPr/>
        <p:txBody>
          <a:bodyPr/>
          <a:lstStyle/>
          <a:p>
            <a:fld id="{A8B71984-B278-4FA6-9CA5-730B2DF40BF4}" type="datetimeFigureOut">
              <a:rPr lang="en-US" smtClean="0"/>
              <a:t>4/24/2024</a:t>
            </a:fld>
            <a:endParaRPr lang="en-US"/>
          </a:p>
        </p:txBody>
      </p:sp>
      <p:sp>
        <p:nvSpPr>
          <p:cNvPr id="6" name="Footer Placeholder 5">
            <a:extLst>
              <a:ext uri="{FF2B5EF4-FFF2-40B4-BE49-F238E27FC236}">
                <a16:creationId xmlns:a16="http://schemas.microsoft.com/office/drawing/2014/main" id="{E0771D66-B608-441C-821F-89FF8C881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3E9FB-9BB0-493C-BF22-A0C3928B36FC}"/>
              </a:ext>
            </a:extLst>
          </p:cNvPr>
          <p:cNvSpPr>
            <a:spLocks noGrp="1"/>
          </p:cNvSpPr>
          <p:nvPr>
            <p:ph type="sldNum" sz="quarter" idx="12"/>
          </p:nvPr>
        </p:nvSpPr>
        <p:spPr/>
        <p:txBody>
          <a:bodyPr/>
          <a:lstStyle/>
          <a:p>
            <a:fld id="{47460501-20DB-4E7E-80E8-851A4A15DACE}" type="slidenum">
              <a:rPr lang="en-US" smtClean="0"/>
              <a:t>‹#›</a:t>
            </a:fld>
            <a:endParaRPr lang="en-US"/>
          </a:p>
        </p:txBody>
      </p:sp>
    </p:spTree>
    <p:extLst>
      <p:ext uri="{BB962C8B-B14F-4D97-AF65-F5344CB8AC3E}">
        <p14:creationId xmlns:p14="http://schemas.microsoft.com/office/powerpoint/2010/main" val="344754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12FE-623B-4A20-8CEA-FF153CFF7A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4834E-8A10-4240-97D3-2807932F3C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2A0B88-CE9E-4B3F-8806-707A72D82D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9BE89-8216-4F7F-9F9B-1B11C37264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A906E5-050B-441A-ADA2-6FBE6945C0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DE0B3C-7CC5-4E6F-8C45-0005C9FA1A1E}"/>
              </a:ext>
            </a:extLst>
          </p:cNvPr>
          <p:cNvSpPr>
            <a:spLocks noGrp="1"/>
          </p:cNvSpPr>
          <p:nvPr>
            <p:ph type="dt" sz="half" idx="10"/>
          </p:nvPr>
        </p:nvSpPr>
        <p:spPr/>
        <p:txBody>
          <a:bodyPr/>
          <a:lstStyle/>
          <a:p>
            <a:fld id="{A8B71984-B278-4FA6-9CA5-730B2DF40BF4}" type="datetimeFigureOut">
              <a:rPr lang="en-US" smtClean="0"/>
              <a:t>4/24/2024</a:t>
            </a:fld>
            <a:endParaRPr lang="en-US"/>
          </a:p>
        </p:txBody>
      </p:sp>
      <p:sp>
        <p:nvSpPr>
          <p:cNvPr id="8" name="Footer Placeholder 7">
            <a:extLst>
              <a:ext uri="{FF2B5EF4-FFF2-40B4-BE49-F238E27FC236}">
                <a16:creationId xmlns:a16="http://schemas.microsoft.com/office/drawing/2014/main" id="{B6A1DCFD-C96D-4427-970B-8031AA0694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812EF7-2FAC-4CF6-A8F7-FCE040B30ADD}"/>
              </a:ext>
            </a:extLst>
          </p:cNvPr>
          <p:cNvSpPr>
            <a:spLocks noGrp="1"/>
          </p:cNvSpPr>
          <p:nvPr>
            <p:ph type="sldNum" sz="quarter" idx="12"/>
          </p:nvPr>
        </p:nvSpPr>
        <p:spPr/>
        <p:txBody>
          <a:bodyPr/>
          <a:lstStyle/>
          <a:p>
            <a:fld id="{47460501-20DB-4E7E-80E8-851A4A15DACE}" type="slidenum">
              <a:rPr lang="en-US" smtClean="0"/>
              <a:t>‹#›</a:t>
            </a:fld>
            <a:endParaRPr lang="en-US"/>
          </a:p>
        </p:txBody>
      </p:sp>
    </p:spTree>
    <p:extLst>
      <p:ext uri="{BB962C8B-B14F-4D97-AF65-F5344CB8AC3E}">
        <p14:creationId xmlns:p14="http://schemas.microsoft.com/office/powerpoint/2010/main" val="130536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9272-2C85-4212-84DA-9E029FDEBC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8C0D3-92CB-461E-9092-29AE35C84E3E}"/>
              </a:ext>
            </a:extLst>
          </p:cNvPr>
          <p:cNvSpPr>
            <a:spLocks noGrp="1"/>
          </p:cNvSpPr>
          <p:nvPr>
            <p:ph type="dt" sz="half" idx="10"/>
          </p:nvPr>
        </p:nvSpPr>
        <p:spPr/>
        <p:txBody>
          <a:bodyPr/>
          <a:lstStyle/>
          <a:p>
            <a:fld id="{A8B71984-B278-4FA6-9CA5-730B2DF40BF4}" type="datetimeFigureOut">
              <a:rPr lang="en-US" smtClean="0"/>
              <a:t>4/24/2024</a:t>
            </a:fld>
            <a:endParaRPr lang="en-US"/>
          </a:p>
        </p:txBody>
      </p:sp>
      <p:sp>
        <p:nvSpPr>
          <p:cNvPr id="4" name="Footer Placeholder 3">
            <a:extLst>
              <a:ext uri="{FF2B5EF4-FFF2-40B4-BE49-F238E27FC236}">
                <a16:creationId xmlns:a16="http://schemas.microsoft.com/office/drawing/2014/main" id="{CB959393-8CFF-41A6-953B-CA2F2C2CD4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8C7E9-26E3-4FDC-9C78-1D524CBF6A2D}"/>
              </a:ext>
            </a:extLst>
          </p:cNvPr>
          <p:cNvSpPr>
            <a:spLocks noGrp="1"/>
          </p:cNvSpPr>
          <p:nvPr>
            <p:ph type="sldNum" sz="quarter" idx="12"/>
          </p:nvPr>
        </p:nvSpPr>
        <p:spPr/>
        <p:txBody>
          <a:bodyPr/>
          <a:lstStyle/>
          <a:p>
            <a:fld id="{47460501-20DB-4E7E-80E8-851A4A15DACE}" type="slidenum">
              <a:rPr lang="en-US" smtClean="0"/>
              <a:t>‹#›</a:t>
            </a:fld>
            <a:endParaRPr lang="en-US"/>
          </a:p>
        </p:txBody>
      </p:sp>
    </p:spTree>
    <p:extLst>
      <p:ext uri="{BB962C8B-B14F-4D97-AF65-F5344CB8AC3E}">
        <p14:creationId xmlns:p14="http://schemas.microsoft.com/office/powerpoint/2010/main" val="115670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45292F-53F8-46CE-BFEC-90C554BFBBBF}"/>
              </a:ext>
            </a:extLst>
          </p:cNvPr>
          <p:cNvSpPr>
            <a:spLocks noGrp="1"/>
          </p:cNvSpPr>
          <p:nvPr>
            <p:ph type="dt" sz="half" idx="10"/>
          </p:nvPr>
        </p:nvSpPr>
        <p:spPr/>
        <p:txBody>
          <a:bodyPr/>
          <a:lstStyle/>
          <a:p>
            <a:fld id="{A8B71984-B278-4FA6-9CA5-730B2DF40BF4}" type="datetimeFigureOut">
              <a:rPr lang="en-US" smtClean="0"/>
              <a:t>4/24/2024</a:t>
            </a:fld>
            <a:endParaRPr lang="en-US"/>
          </a:p>
        </p:txBody>
      </p:sp>
      <p:sp>
        <p:nvSpPr>
          <p:cNvPr id="3" name="Footer Placeholder 2">
            <a:extLst>
              <a:ext uri="{FF2B5EF4-FFF2-40B4-BE49-F238E27FC236}">
                <a16:creationId xmlns:a16="http://schemas.microsoft.com/office/drawing/2014/main" id="{76305933-DC8F-49D3-9044-A8D0B1CA6E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22D4A3-FACD-407E-A15B-6E6C8BA87C4C}"/>
              </a:ext>
            </a:extLst>
          </p:cNvPr>
          <p:cNvSpPr>
            <a:spLocks noGrp="1"/>
          </p:cNvSpPr>
          <p:nvPr>
            <p:ph type="sldNum" sz="quarter" idx="12"/>
          </p:nvPr>
        </p:nvSpPr>
        <p:spPr/>
        <p:txBody>
          <a:bodyPr/>
          <a:lstStyle/>
          <a:p>
            <a:fld id="{47460501-20DB-4E7E-80E8-851A4A15DACE}" type="slidenum">
              <a:rPr lang="en-US" smtClean="0"/>
              <a:t>‹#›</a:t>
            </a:fld>
            <a:endParaRPr lang="en-US"/>
          </a:p>
        </p:txBody>
      </p:sp>
    </p:spTree>
    <p:extLst>
      <p:ext uri="{BB962C8B-B14F-4D97-AF65-F5344CB8AC3E}">
        <p14:creationId xmlns:p14="http://schemas.microsoft.com/office/powerpoint/2010/main" val="182789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001E-C563-4F48-8D86-750AB6E0A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6974E6-43E9-42E8-A285-8857C6286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AA76A8-0785-48BE-A820-6AD0170DA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FBDDD-6D37-42B5-A61B-CF4ABAB4472E}"/>
              </a:ext>
            </a:extLst>
          </p:cNvPr>
          <p:cNvSpPr>
            <a:spLocks noGrp="1"/>
          </p:cNvSpPr>
          <p:nvPr>
            <p:ph type="dt" sz="half" idx="10"/>
          </p:nvPr>
        </p:nvSpPr>
        <p:spPr/>
        <p:txBody>
          <a:bodyPr/>
          <a:lstStyle/>
          <a:p>
            <a:fld id="{A8B71984-B278-4FA6-9CA5-730B2DF40BF4}" type="datetimeFigureOut">
              <a:rPr lang="en-US" smtClean="0"/>
              <a:t>4/24/2024</a:t>
            </a:fld>
            <a:endParaRPr lang="en-US"/>
          </a:p>
        </p:txBody>
      </p:sp>
      <p:sp>
        <p:nvSpPr>
          <p:cNvPr id="6" name="Footer Placeholder 5">
            <a:extLst>
              <a:ext uri="{FF2B5EF4-FFF2-40B4-BE49-F238E27FC236}">
                <a16:creationId xmlns:a16="http://schemas.microsoft.com/office/drawing/2014/main" id="{A36CF865-212B-4A24-99E2-256B283F3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A35AF-6946-4F67-82F4-38E384E6E0C2}"/>
              </a:ext>
            </a:extLst>
          </p:cNvPr>
          <p:cNvSpPr>
            <a:spLocks noGrp="1"/>
          </p:cNvSpPr>
          <p:nvPr>
            <p:ph type="sldNum" sz="quarter" idx="12"/>
          </p:nvPr>
        </p:nvSpPr>
        <p:spPr/>
        <p:txBody>
          <a:bodyPr/>
          <a:lstStyle/>
          <a:p>
            <a:fld id="{47460501-20DB-4E7E-80E8-851A4A15DACE}" type="slidenum">
              <a:rPr lang="en-US" smtClean="0"/>
              <a:t>‹#›</a:t>
            </a:fld>
            <a:endParaRPr lang="en-US"/>
          </a:p>
        </p:txBody>
      </p:sp>
    </p:spTree>
    <p:extLst>
      <p:ext uri="{BB962C8B-B14F-4D97-AF65-F5344CB8AC3E}">
        <p14:creationId xmlns:p14="http://schemas.microsoft.com/office/powerpoint/2010/main" val="82775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DD31-E64A-48CD-A7A4-8C3BB400C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5B567C-9046-427A-9688-9DF042DE13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8635C3-203A-42FC-9027-7C18789F6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CD26C6-788E-4EF8-89EE-78B7249FDD7D}"/>
              </a:ext>
            </a:extLst>
          </p:cNvPr>
          <p:cNvSpPr>
            <a:spLocks noGrp="1"/>
          </p:cNvSpPr>
          <p:nvPr>
            <p:ph type="dt" sz="half" idx="10"/>
          </p:nvPr>
        </p:nvSpPr>
        <p:spPr/>
        <p:txBody>
          <a:bodyPr/>
          <a:lstStyle/>
          <a:p>
            <a:fld id="{A8B71984-B278-4FA6-9CA5-730B2DF40BF4}" type="datetimeFigureOut">
              <a:rPr lang="en-US" smtClean="0"/>
              <a:t>4/24/2024</a:t>
            </a:fld>
            <a:endParaRPr lang="en-US"/>
          </a:p>
        </p:txBody>
      </p:sp>
      <p:sp>
        <p:nvSpPr>
          <p:cNvPr id="6" name="Footer Placeholder 5">
            <a:extLst>
              <a:ext uri="{FF2B5EF4-FFF2-40B4-BE49-F238E27FC236}">
                <a16:creationId xmlns:a16="http://schemas.microsoft.com/office/drawing/2014/main" id="{5BE3D617-1E92-4646-9E08-472F43DE1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11B90-7D75-4665-8CC6-0E0B66BBF6A3}"/>
              </a:ext>
            </a:extLst>
          </p:cNvPr>
          <p:cNvSpPr>
            <a:spLocks noGrp="1"/>
          </p:cNvSpPr>
          <p:nvPr>
            <p:ph type="sldNum" sz="quarter" idx="12"/>
          </p:nvPr>
        </p:nvSpPr>
        <p:spPr/>
        <p:txBody>
          <a:bodyPr/>
          <a:lstStyle/>
          <a:p>
            <a:fld id="{47460501-20DB-4E7E-80E8-851A4A15DACE}" type="slidenum">
              <a:rPr lang="en-US" smtClean="0"/>
              <a:t>‹#›</a:t>
            </a:fld>
            <a:endParaRPr lang="en-US"/>
          </a:p>
        </p:txBody>
      </p:sp>
    </p:spTree>
    <p:extLst>
      <p:ext uri="{BB962C8B-B14F-4D97-AF65-F5344CB8AC3E}">
        <p14:creationId xmlns:p14="http://schemas.microsoft.com/office/powerpoint/2010/main" val="10627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17AB8-BD48-477A-BF6B-406FCD547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91BEF-AFDD-486D-835A-4B848913F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9F268-05F3-4835-B0B3-95FD278EF1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71984-B278-4FA6-9CA5-730B2DF40BF4}" type="datetimeFigureOut">
              <a:rPr lang="en-US" smtClean="0"/>
              <a:t>4/24/2024</a:t>
            </a:fld>
            <a:endParaRPr lang="en-US"/>
          </a:p>
        </p:txBody>
      </p:sp>
      <p:sp>
        <p:nvSpPr>
          <p:cNvPr id="5" name="Footer Placeholder 4">
            <a:extLst>
              <a:ext uri="{FF2B5EF4-FFF2-40B4-BE49-F238E27FC236}">
                <a16:creationId xmlns:a16="http://schemas.microsoft.com/office/drawing/2014/main" id="{B48E8863-E284-4A05-B38A-91952759B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5870F9-D744-4B1B-B6DF-41514E581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60501-20DB-4E7E-80E8-851A4A15DACE}" type="slidenum">
              <a:rPr lang="en-US" smtClean="0"/>
              <a:t>‹#›</a:t>
            </a:fld>
            <a:endParaRPr lang="en-US"/>
          </a:p>
        </p:txBody>
      </p:sp>
    </p:spTree>
    <p:extLst>
      <p:ext uri="{BB962C8B-B14F-4D97-AF65-F5344CB8AC3E}">
        <p14:creationId xmlns:p14="http://schemas.microsoft.com/office/powerpoint/2010/main" val="4133230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vrpd.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vrpd.org/register" TargetMode="External"/><Relationship Id="rId2" Type="http://schemas.openxmlformats.org/officeDocument/2006/relationships/hyperlink" Target="http://www.pvrpd.org/softbal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mtrueblood@pvrpd.org" TargetMode="External"/><Relationship Id="rId2" Type="http://schemas.openxmlformats.org/officeDocument/2006/relationships/hyperlink" Target="mailto:ncastro@pvrpd.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AA03-8750-44D4-841D-5C154C5C91AB}"/>
              </a:ext>
            </a:extLst>
          </p:cNvPr>
          <p:cNvSpPr>
            <a:spLocks noGrp="1"/>
          </p:cNvSpPr>
          <p:nvPr>
            <p:ph type="ctrTitle"/>
          </p:nvPr>
        </p:nvSpPr>
        <p:spPr>
          <a:xfrm>
            <a:off x="1524000" y="738232"/>
            <a:ext cx="9144000" cy="2181137"/>
          </a:xfrm>
        </p:spPr>
        <p:txBody>
          <a:bodyPr>
            <a:noAutofit/>
          </a:bodyPr>
          <a:lstStyle/>
          <a:p>
            <a:r>
              <a:rPr lang="en-US" sz="2800" b="1" dirty="0"/>
              <a:t>Pleasant Valley Recreation and Park District </a:t>
            </a:r>
            <a:br>
              <a:rPr lang="en-US" sz="2800" dirty="0"/>
            </a:br>
            <a:r>
              <a:rPr lang="en-US" dirty="0"/>
              <a:t>2024 Adult Softball Managers Presentation</a:t>
            </a:r>
          </a:p>
        </p:txBody>
      </p:sp>
      <p:sp>
        <p:nvSpPr>
          <p:cNvPr id="3" name="Subtitle 2">
            <a:extLst>
              <a:ext uri="{FF2B5EF4-FFF2-40B4-BE49-F238E27FC236}">
                <a16:creationId xmlns:a16="http://schemas.microsoft.com/office/drawing/2014/main" id="{43327790-A6D2-44EE-A893-C1025CA0CBF8}"/>
              </a:ext>
            </a:extLst>
          </p:cNvPr>
          <p:cNvSpPr>
            <a:spLocks noGrp="1"/>
          </p:cNvSpPr>
          <p:nvPr>
            <p:ph type="subTitle" idx="1"/>
          </p:nvPr>
        </p:nvSpPr>
        <p:spPr>
          <a:xfrm>
            <a:off x="1524000" y="4253218"/>
            <a:ext cx="9144000" cy="1484852"/>
          </a:xfrm>
        </p:spPr>
        <p:txBody>
          <a:bodyPr>
            <a:normAutofit/>
          </a:bodyPr>
          <a:lstStyle/>
          <a:p>
            <a:r>
              <a:rPr lang="en-US" dirty="0"/>
              <a:t>Macy Trueblood, Recreation Supervisor</a:t>
            </a:r>
          </a:p>
          <a:p>
            <a:r>
              <a:rPr lang="en-US" dirty="0"/>
              <a:t>Nic Castro, Recreation Specialist </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5C0F3CCB-82A2-4C3A-8D9F-E98405977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793" y="2919369"/>
            <a:ext cx="1286413" cy="1073145"/>
          </a:xfrm>
          <a:prstGeom prst="rect">
            <a:avLst/>
          </a:prstGeom>
        </p:spPr>
      </p:pic>
    </p:spTree>
    <p:extLst>
      <p:ext uri="{BB962C8B-B14F-4D97-AF65-F5344CB8AC3E}">
        <p14:creationId xmlns:p14="http://schemas.microsoft.com/office/powerpoint/2010/main" val="230936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FF13A0-0756-410D-A5B4-E401D51D99C8}"/>
              </a:ext>
            </a:extLst>
          </p:cNvPr>
          <p:cNvSpPr txBox="1"/>
          <p:nvPr/>
        </p:nvSpPr>
        <p:spPr>
          <a:xfrm>
            <a:off x="625151" y="363894"/>
            <a:ext cx="9655829" cy="369332"/>
          </a:xfrm>
          <a:prstGeom prst="rect">
            <a:avLst/>
          </a:prstGeom>
          <a:noFill/>
        </p:spPr>
        <p:txBody>
          <a:bodyPr wrap="square" rtlCol="0">
            <a:spAutoFit/>
          </a:bodyPr>
          <a:lstStyle/>
          <a:p>
            <a:r>
              <a:rPr lang="en-US" dirty="0"/>
              <a:t>Log on to our main website (</a:t>
            </a:r>
            <a:r>
              <a:rPr lang="en-US" dirty="0">
                <a:hlinkClick r:id="rId2"/>
              </a:rPr>
              <a:t>www.pvrpd.org</a:t>
            </a:r>
            <a:r>
              <a:rPr lang="en-US" dirty="0"/>
              <a:t>), and click on “Register for Classes” on the front page</a:t>
            </a:r>
          </a:p>
        </p:txBody>
      </p:sp>
      <p:pic>
        <p:nvPicPr>
          <p:cNvPr id="4" name="Picture 3">
            <a:extLst>
              <a:ext uri="{FF2B5EF4-FFF2-40B4-BE49-F238E27FC236}">
                <a16:creationId xmlns:a16="http://schemas.microsoft.com/office/drawing/2014/main" id="{EDB6E8F0-972B-2472-3A9D-3A13F77E53D7}"/>
              </a:ext>
            </a:extLst>
          </p:cNvPr>
          <p:cNvPicPr>
            <a:picLocks noChangeAspect="1"/>
          </p:cNvPicPr>
          <p:nvPr/>
        </p:nvPicPr>
        <p:blipFill>
          <a:blip r:embed="rId3"/>
          <a:stretch>
            <a:fillRect/>
          </a:stretch>
        </p:blipFill>
        <p:spPr>
          <a:xfrm>
            <a:off x="0" y="733226"/>
            <a:ext cx="12192000" cy="6391737"/>
          </a:xfrm>
          <a:prstGeom prst="rect">
            <a:avLst/>
          </a:prstGeom>
          <a:noFill/>
          <a:ln>
            <a:solidFill>
              <a:schemeClr val="tx1"/>
            </a:solidFill>
          </a:ln>
        </p:spPr>
      </p:pic>
      <p:sp>
        <p:nvSpPr>
          <p:cNvPr id="6" name="Arrow: Right 5">
            <a:extLst>
              <a:ext uri="{FF2B5EF4-FFF2-40B4-BE49-F238E27FC236}">
                <a16:creationId xmlns:a16="http://schemas.microsoft.com/office/drawing/2014/main" id="{308BE12A-C22A-EFB9-DA67-610239D8B861}"/>
              </a:ext>
            </a:extLst>
          </p:cNvPr>
          <p:cNvSpPr/>
          <p:nvPr/>
        </p:nvSpPr>
        <p:spPr>
          <a:xfrm rot="7780538">
            <a:off x="8019877" y="2340527"/>
            <a:ext cx="1132513" cy="47817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8749C1-F5E7-E41E-3D2A-155B51B00221}"/>
              </a:ext>
            </a:extLst>
          </p:cNvPr>
          <p:cNvSpPr/>
          <p:nvPr/>
        </p:nvSpPr>
        <p:spPr>
          <a:xfrm>
            <a:off x="7390701" y="6233020"/>
            <a:ext cx="1988191" cy="3693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F7DECDC-4DA5-73C4-0757-DCAA613140E2}"/>
              </a:ext>
            </a:extLst>
          </p:cNvPr>
          <p:cNvSpPr/>
          <p:nvPr/>
        </p:nvSpPr>
        <p:spPr>
          <a:xfrm rot="7780538">
            <a:off x="8642060" y="5666545"/>
            <a:ext cx="1132513" cy="47817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181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A007AE9C-708D-4CC0-9302-F6076CF4F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860100"/>
            <a:ext cx="10795518" cy="5847573"/>
          </a:xfrm>
          <a:prstGeom prst="rect">
            <a:avLst/>
          </a:prstGeom>
        </p:spPr>
      </p:pic>
      <p:sp>
        <p:nvSpPr>
          <p:cNvPr id="4" name="TextBox 3">
            <a:extLst>
              <a:ext uri="{FF2B5EF4-FFF2-40B4-BE49-F238E27FC236}">
                <a16:creationId xmlns:a16="http://schemas.microsoft.com/office/drawing/2014/main" id="{4AFE42B3-E3D5-4648-8135-35590C8216E1}"/>
              </a:ext>
            </a:extLst>
          </p:cNvPr>
          <p:cNvSpPr txBox="1"/>
          <p:nvPr/>
        </p:nvSpPr>
        <p:spPr>
          <a:xfrm>
            <a:off x="1119673" y="326571"/>
            <a:ext cx="9881119" cy="369332"/>
          </a:xfrm>
          <a:prstGeom prst="rect">
            <a:avLst/>
          </a:prstGeom>
          <a:noFill/>
        </p:spPr>
        <p:txBody>
          <a:bodyPr wrap="square" rtlCol="0">
            <a:spAutoFit/>
          </a:bodyPr>
          <a:lstStyle/>
          <a:p>
            <a:r>
              <a:rPr lang="en-US" dirty="0"/>
              <a:t>Click on “Adult Sport Leagues”</a:t>
            </a:r>
          </a:p>
        </p:txBody>
      </p:sp>
    </p:spTree>
    <p:extLst>
      <p:ext uri="{BB962C8B-B14F-4D97-AF65-F5344CB8AC3E}">
        <p14:creationId xmlns:p14="http://schemas.microsoft.com/office/powerpoint/2010/main" val="379423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E904F55-5FD5-4BF5-BE78-F5A198ABE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314" y="621348"/>
            <a:ext cx="11299371" cy="6096952"/>
          </a:xfrm>
          <a:prstGeom prst="rect">
            <a:avLst/>
          </a:prstGeom>
        </p:spPr>
      </p:pic>
      <p:sp>
        <p:nvSpPr>
          <p:cNvPr id="4" name="TextBox 3">
            <a:extLst>
              <a:ext uri="{FF2B5EF4-FFF2-40B4-BE49-F238E27FC236}">
                <a16:creationId xmlns:a16="http://schemas.microsoft.com/office/drawing/2014/main" id="{C8E97762-8481-447E-AF6F-B1A00D16AEF4}"/>
              </a:ext>
            </a:extLst>
          </p:cNvPr>
          <p:cNvSpPr txBox="1"/>
          <p:nvPr/>
        </p:nvSpPr>
        <p:spPr>
          <a:xfrm>
            <a:off x="615820" y="158620"/>
            <a:ext cx="10459617" cy="369332"/>
          </a:xfrm>
          <a:prstGeom prst="rect">
            <a:avLst/>
          </a:prstGeom>
          <a:noFill/>
        </p:spPr>
        <p:txBody>
          <a:bodyPr wrap="square" rtlCol="0">
            <a:spAutoFit/>
          </a:bodyPr>
          <a:lstStyle/>
          <a:p>
            <a:r>
              <a:rPr lang="en-US" dirty="0"/>
              <a:t>Find the right Adult Sports League season and choose your sport</a:t>
            </a:r>
          </a:p>
        </p:txBody>
      </p:sp>
    </p:spTree>
    <p:extLst>
      <p:ext uri="{BB962C8B-B14F-4D97-AF65-F5344CB8AC3E}">
        <p14:creationId xmlns:p14="http://schemas.microsoft.com/office/powerpoint/2010/main" val="39773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034A737-6F0B-4086-A82C-A14BAF567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01012"/>
            <a:ext cx="10142376" cy="5462092"/>
          </a:xfrm>
          <a:prstGeom prst="rect">
            <a:avLst/>
          </a:prstGeom>
        </p:spPr>
      </p:pic>
      <p:sp>
        <p:nvSpPr>
          <p:cNvPr id="4" name="TextBox 3">
            <a:extLst>
              <a:ext uri="{FF2B5EF4-FFF2-40B4-BE49-F238E27FC236}">
                <a16:creationId xmlns:a16="http://schemas.microsoft.com/office/drawing/2014/main" id="{D1BC4C7B-C536-4410-A324-AB0E1B859FFB}"/>
              </a:ext>
            </a:extLst>
          </p:cNvPr>
          <p:cNvSpPr txBox="1"/>
          <p:nvPr/>
        </p:nvSpPr>
        <p:spPr>
          <a:xfrm>
            <a:off x="765110" y="214604"/>
            <a:ext cx="10674221" cy="369332"/>
          </a:xfrm>
          <a:prstGeom prst="rect">
            <a:avLst/>
          </a:prstGeom>
          <a:noFill/>
        </p:spPr>
        <p:txBody>
          <a:bodyPr wrap="square" rtlCol="0">
            <a:spAutoFit/>
          </a:bodyPr>
          <a:lstStyle/>
          <a:p>
            <a:r>
              <a:rPr lang="en-US" dirty="0"/>
              <a:t>Find the league/night you want to register for and click the green button.</a:t>
            </a:r>
          </a:p>
        </p:txBody>
      </p:sp>
    </p:spTree>
    <p:extLst>
      <p:ext uri="{BB962C8B-B14F-4D97-AF65-F5344CB8AC3E}">
        <p14:creationId xmlns:p14="http://schemas.microsoft.com/office/powerpoint/2010/main" val="239582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A64A6-6500-47BB-91B9-6B4697F8FB51}"/>
              </a:ext>
            </a:extLst>
          </p:cNvPr>
          <p:cNvSpPr>
            <a:spLocks noGrp="1"/>
          </p:cNvSpPr>
          <p:nvPr>
            <p:ph idx="1"/>
          </p:nvPr>
        </p:nvSpPr>
        <p:spPr/>
        <p:txBody>
          <a:bodyPr/>
          <a:lstStyle/>
          <a:p>
            <a:r>
              <a:rPr lang="en-US" dirty="0"/>
              <a:t>At this point you, will be asked to create an Amilia account if you haven’t already, and then you’ll continue.</a:t>
            </a:r>
          </a:p>
        </p:txBody>
      </p:sp>
    </p:spTree>
    <p:extLst>
      <p:ext uri="{BB962C8B-B14F-4D97-AF65-F5344CB8AC3E}">
        <p14:creationId xmlns:p14="http://schemas.microsoft.com/office/powerpoint/2010/main" val="235503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ED6D3BED-17AB-45BD-BADF-BFA2F562D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01" y="962025"/>
            <a:ext cx="10316663" cy="5400985"/>
          </a:xfrm>
          <a:prstGeom prst="rect">
            <a:avLst/>
          </a:prstGeom>
        </p:spPr>
      </p:pic>
      <p:sp>
        <p:nvSpPr>
          <p:cNvPr id="4" name="TextBox 3">
            <a:extLst>
              <a:ext uri="{FF2B5EF4-FFF2-40B4-BE49-F238E27FC236}">
                <a16:creationId xmlns:a16="http://schemas.microsoft.com/office/drawing/2014/main" id="{B960090F-F9D3-445A-94BE-E0DC870DE218}"/>
              </a:ext>
            </a:extLst>
          </p:cNvPr>
          <p:cNvSpPr txBox="1"/>
          <p:nvPr/>
        </p:nvSpPr>
        <p:spPr>
          <a:xfrm>
            <a:off x="1082351" y="139959"/>
            <a:ext cx="9377265" cy="646331"/>
          </a:xfrm>
          <a:prstGeom prst="rect">
            <a:avLst/>
          </a:prstGeom>
          <a:noFill/>
        </p:spPr>
        <p:txBody>
          <a:bodyPr wrap="square" rtlCol="0">
            <a:spAutoFit/>
          </a:bodyPr>
          <a:lstStyle/>
          <a:p>
            <a:r>
              <a:rPr lang="en-US" dirty="0"/>
              <a:t>After creating an account, your name should show up here next to the green button where “Amilia Test” is (this is our test account; it will not say Amilia Test for you).</a:t>
            </a:r>
          </a:p>
        </p:txBody>
      </p:sp>
    </p:spTree>
    <p:extLst>
      <p:ext uri="{BB962C8B-B14F-4D97-AF65-F5344CB8AC3E}">
        <p14:creationId xmlns:p14="http://schemas.microsoft.com/office/powerpoint/2010/main" val="116996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AB3BC573-A128-45CF-8AAB-63523CDD2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56" y="1158875"/>
            <a:ext cx="10226687" cy="5518150"/>
          </a:xfrm>
          <a:prstGeom prst="rect">
            <a:avLst/>
          </a:prstGeom>
        </p:spPr>
      </p:pic>
      <p:sp>
        <p:nvSpPr>
          <p:cNvPr id="4" name="TextBox 3">
            <a:extLst>
              <a:ext uri="{FF2B5EF4-FFF2-40B4-BE49-F238E27FC236}">
                <a16:creationId xmlns:a16="http://schemas.microsoft.com/office/drawing/2014/main" id="{C0433D2D-92F5-4E1B-A8D0-9E0B51B68D7C}"/>
              </a:ext>
            </a:extLst>
          </p:cNvPr>
          <p:cNvSpPr txBox="1"/>
          <p:nvPr/>
        </p:nvSpPr>
        <p:spPr>
          <a:xfrm>
            <a:off x="1390650" y="180975"/>
            <a:ext cx="8829675" cy="923330"/>
          </a:xfrm>
          <a:prstGeom prst="rect">
            <a:avLst/>
          </a:prstGeom>
          <a:noFill/>
        </p:spPr>
        <p:txBody>
          <a:bodyPr wrap="square" rtlCol="0">
            <a:spAutoFit/>
          </a:bodyPr>
          <a:lstStyle/>
          <a:p>
            <a:r>
              <a:rPr lang="en-US" dirty="0"/>
              <a:t>Click the green button next to YOUR NAME ONLY to make it a white check mark. Even though the button beneath it says “add another person”, this is NOT where you add your teammates. Click checkout and continue.</a:t>
            </a:r>
          </a:p>
        </p:txBody>
      </p:sp>
    </p:spTree>
    <p:extLst>
      <p:ext uri="{BB962C8B-B14F-4D97-AF65-F5344CB8AC3E}">
        <p14:creationId xmlns:p14="http://schemas.microsoft.com/office/powerpoint/2010/main" val="368009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F1E3583-30A0-4DBF-916C-23C8C8750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89" y="809626"/>
            <a:ext cx="10729664" cy="5800724"/>
          </a:xfrm>
          <a:prstGeom prst="rect">
            <a:avLst/>
          </a:prstGeom>
        </p:spPr>
      </p:pic>
      <p:sp>
        <p:nvSpPr>
          <p:cNvPr id="4" name="TextBox 3">
            <a:extLst>
              <a:ext uri="{FF2B5EF4-FFF2-40B4-BE49-F238E27FC236}">
                <a16:creationId xmlns:a16="http://schemas.microsoft.com/office/drawing/2014/main" id="{CE03B03D-CB35-44C0-8134-779F0D9FB87A}"/>
              </a:ext>
            </a:extLst>
          </p:cNvPr>
          <p:cNvSpPr txBox="1"/>
          <p:nvPr/>
        </p:nvSpPr>
        <p:spPr>
          <a:xfrm>
            <a:off x="742950" y="342900"/>
            <a:ext cx="10239375" cy="369332"/>
          </a:xfrm>
          <a:prstGeom prst="rect">
            <a:avLst/>
          </a:prstGeom>
          <a:noFill/>
        </p:spPr>
        <p:txBody>
          <a:bodyPr wrap="square" rtlCol="0">
            <a:spAutoFit/>
          </a:bodyPr>
          <a:lstStyle/>
          <a:p>
            <a:r>
              <a:rPr lang="en-US" dirty="0"/>
              <a:t>Make sure the price is correct and click checkout again</a:t>
            </a:r>
          </a:p>
        </p:txBody>
      </p:sp>
    </p:spTree>
    <p:extLst>
      <p:ext uri="{BB962C8B-B14F-4D97-AF65-F5344CB8AC3E}">
        <p14:creationId xmlns:p14="http://schemas.microsoft.com/office/powerpoint/2010/main" val="354816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F789D18-7410-41BF-8DF3-D4D0179CC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 y="1476910"/>
            <a:ext cx="9972675" cy="5381090"/>
          </a:xfrm>
          <a:prstGeom prst="rect">
            <a:avLst/>
          </a:prstGeom>
        </p:spPr>
      </p:pic>
      <p:sp>
        <p:nvSpPr>
          <p:cNvPr id="4" name="TextBox 3">
            <a:extLst>
              <a:ext uri="{FF2B5EF4-FFF2-40B4-BE49-F238E27FC236}">
                <a16:creationId xmlns:a16="http://schemas.microsoft.com/office/drawing/2014/main" id="{BC07F6D9-8F43-46B0-85C4-8477B7CBB50B}"/>
              </a:ext>
            </a:extLst>
          </p:cNvPr>
          <p:cNvSpPr txBox="1"/>
          <p:nvPr/>
        </p:nvSpPr>
        <p:spPr>
          <a:xfrm>
            <a:off x="971550" y="247650"/>
            <a:ext cx="10191750" cy="1200329"/>
          </a:xfrm>
          <a:prstGeom prst="rect">
            <a:avLst/>
          </a:prstGeom>
          <a:noFill/>
        </p:spPr>
        <p:txBody>
          <a:bodyPr wrap="square" rtlCol="0">
            <a:spAutoFit/>
          </a:bodyPr>
          <a:lstStyle/>
          <a:p>
            <a:r>
              <a:rPr lang="en-US" dirty="0"/>
              <a:t>Give yourself a team name.</a:t>
            </a:r>
          </a:p>
          <a:p>
            <a:r>
              <a:rPr lang="en-US" dirty="0"/>
              <a:t>IMPORTANT – Here is where you’ll add your teammates. In the box next to “Player emails”, list each players email address. Once this has been done, Amilia will send a registration link to their email. This is how they will join your team. Click save.</a:t>
            </a:r>
          </a:p>
        </p:txBody>
      </p:sp>
    </p:spTree>
    <p:extLst>
      <p:ext uri="{BB962C8B-B14F-4D97-AF65-F5344CB8AC3E}">
        <p14:creationId xmlns:p14="http://schemas.microsoft.com/office/powerpoint/2010/main" val="83721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1D0B4EF8-5934-4547-A608-CCC6DD7B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970181"/>
            <a:ext cx="10648950" cy="5762636"/>
          </a:xfrm>
          <a:prstGeom prst="rect">
            <a:avLst/>
          </a:prstGeom>
        </p:spPr>
      </p:pic>
      <p:sp>
        <p:nvSpPr>
          <p:cNvPr id="4" name="TextBox 3">
            <a:extLst>
              <a:ext uri="{FF2B5EF4-FFF2-40B4-BE49-F238E27FC236}">
                <a16:creationId xmlns:a16="http://schemas.microsoft.com/office/drawing/2014/main" id="{E0B88C90-900E-43B5-815F-6B16B3FEA532}"/>
              </a:ext>
            </a:extLst>
          </p:cNvPr>
          <p:cNvSpPr txBox="1"/>
          <p:nvPr/>
        </p:nvSpPr>
        <p:spPr>
          <a:xfrm>
            <a:off x="714375" y="323850"/>
            <a:ext cx="11125200" cy="646331"/>
          </a:xfrm>
          <a:prstGeom prst="rect">
            <a:avLst/>
          </a:prstGeom>
          <a:noFill/>
        </p:spPr>
        <p:txBody>
          <a:bodyPr wrap="square" rtlCol="0">
            <a:spAutoFit/>
          </a:bodyPr>
          <a:lstStyle/>
          <a:p>
            <a:r>
              <a:rPr lang="en-US" dirty="0"/>
              <a:t>Scroll down the page, fill out a little more personal information, and then click “continue my purchase”.</a:t>
            </a:r>
          </a:p>
          <a:p>
            <a:r>
              <a:rPr lang="en-US" dirty="0"/>
              <a:t>After this, you’ll be taken to fill out your payment information.</a:t>
            </a:r>
          </a:p>
        </p:txBody>
      </p:sp>
    </p:spTree>
    <p:extLst>
      <p:ext uri="{BB962C8B-B14F-4D97-AF65-F5344CB8AC3E}">
        <p14:creationId xmlns:p14="http://schemas.microsoft.com/office/powerpoint/2010/main" val="300000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4964E8-68CE-45BA-8B13-C4A10CEF6718}"/>
              </a:ext>
            </a:extLst>
          </p:cNvPr>
          <p:cNvSpPr txBox="1"/>
          <p:nvPr/>
        </p:nvSpPr>
        <p:spPr>
          <a:xfrm>
            <a:off x="586273" y="930520"/>
            <a:ext cx="11019453" cy="4031873"/>
          </a:xfrm>
          <a:prstGeom prst="rect">
            <a:avLst/>
          </a:prstGeom>
          <a:noFill/>
        </p:spPr>
        <p:txBody>
          <a:bodyPr wrap="square" rtlCol="0">
            <a:spAutoFit/>
          </a:bodyPr>
          <a:lstStyle/>
          <a:p>
            <a:pPr algn="ctr"/>
            <a:r>
              <a:rPr lang="en-US" sz="2400" b="1" dirty="0"/>
              <a:t>Summer  2024 Registration Dates &amp; Fees (10 weeks)</a:t>
            </a:r>
          </a:p>
          <a:p>
            <a:pPr algn="ctr"/>
            <a:endParaRPr lang="en-US" sz="2400" b="1" dirty="0"/>
          </a:p>
          <a:p>
            <a:r>
              <a:rPr lang="en-US" sz="1600" b="1" dirty="0"/>
              <a:t>League Play Begins: </a:t>
            </a:r>
            <a:r>
              <a:rPr lang="en-US" sz="1600" dirty="0"/>
              <a:t>Monday, June 3</a:t>
            </a:r>
            <a:r>
              <a:rPr lang="en-US" sz="1600" baseline="30000" dirty="0"/>
              <a:t>rd</a:t>
            </a:r>
            <a:r>
              <a:rPr lang="en-US" sz="1600" dirty="0"/>
              <a:t> </a:t>
            </a:r>
          </a:p>
          <a:p>
            <a:r>
              <a:rPr lang="en-US" sz="1600" b="1" dirty="0"/>
              <a:t>Early Registration: </a:t>
            </a:r>
            <a:r>
              <a:rPr lang="en-US" sz="1600" dirty="0"/>
              <a:t>Monday, April 29</a:t>
            </a:r>
            <a:r>
              <a:rPr lang="en-US" sz="1600" baseline="30000" dirty="0"/>
              <a:t>th</a:t>
            </a:r>
            <a:r>
              <a:rPr lang="en-US" sz="1600" dirty="0"/>
              <a:t> - Friday, May 17</a:t>
            </a:r>
            <a:r>
              <a:rPr lang="en-US" sz="1600" baseline="30000" dirty="0"/>
              <a:t>th</a:t>
            </a:r>
            <a:r>
              <a:rPr lang="en-US" sz="1600" dirty="0"/>
              <a:t> </a:t>
            </a:r>
          </a:p>
          <a:p>
            <a:r>
              <a:rPr lang="en-US" sz="1600" b="1" dirty="0"/>
              <a:t>Registration Fee: </a:t>
            </a:r>
            <a:r>
              <a:rPr lang="en-US" sz="1600" dirty="0"/>
              <a:t>$395 per team </a:t>
            </a:r>
          </a:p>
          <a:p>
            <a:r>
              <a:rPr lang="en-US" sz="1600" b="1" dirty="0"/>
              <a:t>Late Registration: </a:t>
            </a:r>
            <a:r>
              <a:rPr lang="en-US" sz="1600" dirty="0"/>
              <a:t>Saturday, May 18</a:t>
            </a:r>
            <a:r>
              <a:rPr lang="en-US" sz="1600" baseline="30000" dirty="0"/>
              <a:t>th</a:t>
            </a:r>
            <a:r>
              <a:rPr lang="en-US" sz="1600" dirty="0"/>
              <a:t> – Wednesday, May 22</a:t>
            </a:r>
            <a:r>
              <a:rPr lang="en-US" sz="1600" baseline="30000" dirty="0"/>
              <a:t>nd</a:t>
            </a:r>
            <a:r>
              <a:rPr lang="en-US" sz="1600" dirty="0"/>
              <a:t> </a:t>
            </a:r>
          </a:p>
          <a:p>
            <a:r>
              <a:rPr lang="en-US" sz="1600" b="1" dirty="0"/>
              <a:t>Late Registration Fee: </a:t>
            </a:r>
            <a:r>
              <a:rPr lang="en-US" sz="1600" dirty="0"/>
              <a:t>$420 per team </a:t>
            </a:r>
          </a:p>
          <a:p>
            <a:r>
              <a:rPr lang="it-IT" sz="1600" b="1" dirty="0"/>
              <a:t>Umpire Fee: </a:t>
            </a:r>
            <a:r>
              <a:rPr lang="it-IT" sz="1600" dirty="0"/>
              <a:t>$20 per team per game </a:t>
            </a:r>
          </a:p>
          <a:p>
            <a:endParaRPr lang="en-US" sz="1600" dirty="0"/>
          </a:p>
          <a:p>
            <a:r>
              <a:rPr lang="en-US" sz="1600" dirty="0"/>
              <a:t>Schedules, Standings &amp; Free Agency located at </a:t>
            </a:r>
            <a:r>
              <a:rPr lang="en-US" sz="1600" dirty="0">
                <a:hlinkClick r:id="rId2"/>
              </a:rPr>
              <a:t>www.pvrpd.org/softball</a:t>
            </a:r>
            <a:r>
              <a:rPr lang="en-US" sz="1600" dirty="0"/>
              <a:t>  </a:t>
            </a:r>
          </a:p>
          <a:p>
            <a:endParaRPr lang="en-US" sz="1600" dirty="0"/>
          </a:p>
          <a:p>
            <a:r>
              <a:rPr lang="en-US" sz="1600" dirty="0"/>
              <a:t>Team Managers Register At:</a:t>
            </a:r>
          </a:p>
          <a:p>
            <a:r>
              <a:rPr lang="en-US" sz="1600" dirty="0"/>
              <a:t>ONLINE - </a:t>
            </a:r>
            <a:r>
              <a:rPr lang="en-US" sz="1600" dirty="0">
                <a:solidFill>
                  <a:schemeClr val="accent1"/>
                </a:solidFill>
                <a:hlinkClick r:id="rId3">
                  <a:extLst>
                    <a:ext uri="{A12FA001-AC4F-418D-AE19-62706E023703}">
                      <ahyp:hlinkClr xmlns:ahyp="http://schemas.microsoft.com/office/drawing/2018/hyperlinkcolor" val="tx"/>
                    </a:ext>
                  </a:extLst>
                </a:hlinkClick>
              </a:rPr>
              <a:t>Register - Pleasant Valley Recreation &amp; Park District (pvrpd.org)</a:t>
            </a:r>
            <a:endParaRPr lang="en-US" sz="1600" dirty="0">
              <a:solidFill>
                <a:schemeClr val="accent1"/>
              </a:solidFill>
            </a:endParaRPr>
          </a:p>
          <a:p>
            <a:pPr algn="ctr"/>
            <a:endParaRPr lang="en-US" sz="1600" b="1" dirty="0"/>
          </a:p>
          <a:p>
            <a:pPr algn="ctr"/>
            <a:r>
              <a:rPr lang="en-US" sz="1600" dirty="0"/>
              <a:t>	</a:t>
            </a:r>
          </a:p>
        </p:txBody>
      </p:sp>
    </p:spTree>
    <p:extLst>
      <p:ext uri="{BB962C8B-B14F-4D97-AF65-F5344CB8AC3E}">
        <p14:creationId xmlns:p14="http://schemas.microsoft.com/office/powerpoint/2010/main" val="330054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658E39-ADA0-E85E-D3BA-B749003DF0D1}"/>
              </a:ext>
            </a:extLst>
          </p:cNvPr>
          <p:cNvSpPr/>
          <p:nvPr/>
        </p:nvSpPr>
        <p:spPr>
          <a:xfrm>
            <a:off x="816527" y="645039"/>
            <a:ext cx="11112617" cy="3933256"/>
          </a:xfrm>
          <a:prstGeom prst="rect">
            <a:avLst/>
          </a:prstGeom>
        </p:spPr>
        <p:txBody>
          <a:bodyPr wrap="square">
            <a:spAutoFit/>
          </a:bodyPr>
          <a:lstStyle/>
          <a:p>
            <a:pPr indent="457200">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Discussion Items: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Team Sidelines brought back</a:t>
            </a:r>
          </a:p>
          <a:p>
            <a:pPr marL="285750" indent="-285750">
              <a:lnSpc>
                <a:spcPct val="107000"/>
              </a:lnSpc>
              <a:spcAft>
                <a:spcPts val="800"/>
              </a:spcAft>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Awards</a:t>
            </a: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Currently Long sleeve Dry Fits for winning team</a:t>
            </a: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Option: $150 off next season’s registration</a:t>
            </a:r>
          </a:p>
          <a:p>
            <a:pPr marL="742950" lvl="1" indent="-285750">
              <a:lnSpc>
                <a:spcPct val="107000"/>
              </a:lnSpc>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End of Season Softball Showdown?</a:t>
            </a: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Winners from </a:t>
            </a:r>
            <a:r>
              <a:rPr lang="en-US" dirty="0">
                <a:latin typeface="Calibri" panose="020F0502020204030204" pitchFamily="34" charset="0"/>
                <a:ea typeface="Calibri" panose="020F0502020204030204" pitchFamily="34" charset="0"/>
                <a:cs typeface="Times New Roman" panose="02020603050405020304" pitchFamily="18" charset="0"/>
              </a:rPr>
              <a:t>each</a:t>
            </a:r>
            <a:r>
              <a:rPr lang="en-US" dirty="0">
                <a:effectLst/>
                <a:latin typeface="Calibri" panose="020F0502020204030204" pitchFamily="34" charset="0"/>
                <a:ea typeface="Calibri" panose="020F0502020204030204" pitchFamily="34" charset="0"/>
                <a:cs typeface="Times New Roman" panose="02020603050405020304" pitchFamily="18" charset="0"/>
              </a:rPr>
              <a:t> League playoff</a:t>
            </a: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Would not happen until Summer season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865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3293C0-0AFE-88D1-EDD3-ED7C8D97C7D6}"/>
              </a:ext>
            </a:extLst>
          </p:cNvPr>
          <p:cNvSpPr txBox="1"/>
          <p:nvPr/>
        </p:nvSpPr>
        <p:spPr>
          <a:xfrm>
            <a:off x="1519804" y="289680"/>
            <a:ext cx="9152389" cy="584775"/>
          </a:xfrm>
          <a:prstGeom prst="rect">
            <a:avLst/>
          </a:prstGeom>
          <a:noFill/>
        </p:spPr>
        <p:txBody>
          <a:bodyPr wrap="square" rtlCol="0">
            <a:spAutoFit/>
          </a:bodyPr>
          <a:lstStyle/>
          <a:p>
            <a:pPr algn="ctr"/>
            <a:r>
              <a:rPr lang="en-US" sz="3200" u="sng" dirty="0"/>
              <a:t>Questions/Concerns?</a:t>
            </a:r>
          </a:p>
        </p:txBody>
      </p:sp>
      <p:sp>
        <p:nvSpPr>
          <p:cNvPr id="4" name="TextBox 3">
            <a:extLst>
              <a:ext uri="{FF2B5EF4-FFF2-40B4-BE49-F238E27FC236}">
                <a16:creationId xmlns:a16="http://schemas.microsoft.com/office/drawing/2014/main" id="{4660DECA-34C1-1178-207F-4AB5FBF0A2D2}"/>
              </a:ext>
            </a:extLst>
          </p:cNvPr>
          <p:cNvSpPr txBox="1"/>
          <p:nvPr/>
        </p:nvSpPr>
        <p:spPr>
          <a:xfrm>
            <a:off x="1519804" y="1859339"/>
            <a:ext cx="6094602" cy="3139321"/>
          </a:xfrm>
          <a:prstGeom prst="rect">
            <a:avLst/>
          </a:prstGeom>
          <a:noFill/>
        </p:spPr>
        <p:txBody>
          <a:bodyPr wrap="square">
            <a:spAutoFit/>
          </a:bodyPr>
          <a:lstStyle/>
          <a:p>
            <a:r>
              <a:rPr lang="en-US" dirty="0"/>
              <a:t>Nicholas Castro</a:t>
            </a:r>
          </a:p>
          <a:p>
            <a:r>
              <a:rPr lang="en-US" dirty="0"/>
              <a:t>Recreation Specialist</a:t>
            </a:r>
          </a:p>
          <a:p>
            <a:r>
              <a:rPr lang="en-US" dirty="0"/>
              <a:t>805.482.1996 x403</a:t>
            </a:r>
          </a:p>
          <a:p>
            <a:r>
              <a:rPr lang="en-US" dirty="0">
                <a:hlinkClick r:id="rId2"/>
              </a:rPr>
              <a:t>ncastro@pvrpd.org</a:t>
            </a:r>
            <a:endParaRPr lang="en-US" dirty="0"/>
          </a:p>
          <a:p>
            <a:endParaRPr lang="en-US" dirty="0"/>
          </a:p>
          <a:p>
            <a:r>
              <a:rPr lang="en-US" dirty="0"/>
              <a:t>Or </a:t>
            </a:r>
          </a:p>
          <a:p>
            <a:endParaRPr lang="en-US" dirty="0"/>
          </a:p>
          <a:p>
            <a:r>
              <a:rPr lang="en-US" dirty="0"/>
              <a:t>Macy Trueblood</a:t>
            </a:r>
          </a:p>
          <a:p>
            <a:r>
              <a:rPr lang="en-US" dirty="0"/>
              <a:t>Recreation Supervisor </a:t>
            </a:r>
          </a:p>
          <a:p>
            <a:r>
              <a:rPr lang="en-US" dirty="0">
                <a:hlinkClick r:id="rId3"/>
              </a:rPr>
              <a:t>mtrueblood@pvrpd.org</a:t>
            </a:r>
            <a:endParaRPr lang="en-US" dirty="0"/>
          </a:p>
          <a:p>
            <a:r>
              <a:rPr lang="en-US" dirty="0"/>
              <a:t>805.482.1996 x401</a:t>
            </a:r>
          </a:p>
        </p:txBody>
      </p:sp>
    </p:spTree>
    <p:extLst>
      <p:ext uri="{BB962C8B-B14F-4D97-AF65-F5344CB8AC3E}">
        <p14:creationId xmlns:p14="http://schemas.microsoft.com/office/powerpoint/2010/main" val="272618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60DCBC-5064-4FC0-9AA8-C86365623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782" y="2771192"/>
            <a:ext cx="4986435" cy="3324290"/>
          </a:xfrm>
          <a:prstGeom prst="rect">
            <a:avLst/>
          </a:prstGeom>
        </p:spPr>
      </p:pic>
      <p:sp>
        <p:nvSpPr>
          <p:cNvPr id="3" name="TextBox 2">
            <a:extLst>
              <a:ext uri="{FF2B5EF4-FFF2-40B4-BE49-F238E27FC236}">
                <a16:creationId xmlns:a16="http://schemas.microsoft.com/office/drawing/2014/main" id="{6103116C-D5EF-4B25-A1C5-8B7462CB7F54}"/>
              </a:ext>
            </a:extLst>
          </p:cNvPr>
          <p:cNvSpPr txBox="1"/>
          <p:nvPr/>
        </p:nvSpPr>
        <p:spPr>
          <a:xfrm>
            <a:off x="687897" y="557245"/>
            <a:ext cx="10578518" cy="1754326"/>
          </a:xfrm>
          <a:prstGeom prst="rect">
            <a:avLst/>
          </a:prstGeom>
          <a:noFill/>
        </p:spPr>
        <p:txBody>
          <a:bodyPr wrap="square" rtlCol="0">
            <a:spAutoFit/>
          </a:bodyPr>
          <a:lstStyle/>
          <a:p>
            <a:pPr algn="ctr"/>
            <a:r>
              <a:rPr lang="en-US" b="1" dirty="0"/>
              <a:t>League Play</a:t>
            </a:r>
          </a:p>
          <a:p>
            <a:r>
              <a:rPr lang="en-US" b="1" dirty="0"/>
              <a:t>Men’s Leagues</a:t>
            </a:r>
          </a:p>
          <a:p>
            <a:r>
              <a:rPr lang="en-US" dirty="0"/>
              <a:t>Monday, Wednesday and Thursday nights located at Pleasant Valley Fields</a:t>
            </a:r>
          </a:p>
          <a:p>
            <a:endParaRPr lang="en-US" b="1" dirty="0"/>
          </a:p>
          <a:p>
            <a:r>
              <a:rPr lang="en-US" b="1" dirty="0"/>
              <a:t>Co-Ed Leagues</a:t>
            </a:r>
            <a:r>
              <a:rPr lang="en-US" dirty="0"/>
              <a:t> </a:t>
            </a:r>
          </a:p>
          <a:p>
            <a:r>
              <a:rPr lang="en-US" dirty="0"/>
              <a:t>Friday and Sunday at Mission Oaks Fields</a:t>
            </a:r>
          </a:p>
        </p:txBody>
      </p:sp>
    </p:spTree>
    <p:extLst>
      <p:ext uri="{BB962C8B-B14F-4D97-AF65-F5344CB8AC3E}">
        <p14:creationId xmlns:p14="http://schemas.microsoft.com/office/powerpoint/2010/main" val="36393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CF178-9501-7757-84E2-4503322C9582}"/>
              </a:ext>
            </a:extLst>
          </p:cNvPr>
          <p:cNvSpPr txBox="1"/>
          <p:nvPr/>
        </p:nvSpPr>
        <p:spPr>
          <a:xfrm>
            <a:off x="1988791" y="1289953"/>
            <a:ext cx="5756987" cy="4278094"/>
          </a:xfrm>
          <a:prstGeom prst="rect">
            <a:avLst/>
          </a:prstGeom>
          <a:noFill/>
        </p:spPr>
        <p:txBody>
          <a:bodyPr wrap="square" rtlCol="0">
            <a:spAutoFit/>
          </a:bodyPr>
          <a:lstStyle/>
          <a:p>
            <a:r>
              <a:rPr lang="en-US" b="1" dirty="0"/>
              <a:t>Player Add/Drops</a:t>
            </a:r>
            <a:endParaRPr lang="en-US" dirty="0"/>
          </a:p>
          <a:p>
            <a:pPr lvl="0"/>
            <a:endParaRPr lang="en-US" sz="1400" dirty="0"/>
          </a:p>
          <a:p>
            <a:pPr lvl="0"/>
            <a:r>
              <a:rPr lang="en-US" sz="1400" dirty="0"/>
              <a:t>Player additions and drops can be done online through </a:t>
            </a:r>
            <a:r>
              <a:rPr lang="en-US" sz="1400" dirty="0" err="1"/>
              <a:t>Amilia</a:t>
            </a:r>
            <a:r>
              <a:rPr lang="en-US" sz="1400" dirty="0"/>
              <a:t>. Any Add/Drop notice received after 4:00 PM will be considered effective the following business day.</a:t>
            </a:r>
          </a:p>
          <a:p>
            <a:pPr lvl="0"/>
            <a:endParaRPr lang="en-US" b="1" i="1" dirty="0"/>
          </a:p>
          <a:p>
            <a:pPr lvl="0"/>
            <a:r>
              <a:rPr lang="en-US" b="1" i="1" dirty="0"/>
              <a:t>No additions or drops will be allowed after 4:00 p.m. the day of your team’s fourth </a:t>
            </a:r>
            <a:r>
              <a:rPr lang="en-US" b="1" i="1" u="sng" dirty="0"/>
              <a:t>scheduled</a:t>
            </a:r>
            <a:r>
              <a:rPr lang="en-US" b="1" i="1" dirty="0"/>
              <a:t> league week* </a:t>
            </a:r>
            <a:r>
              <a:rPr lang="en-US" b="1" i="1" u="sng" dirty="0"/>
              <a:t>except</a:t>
            </a:r>
            <a:r>
              <a:rPr lang="en-US" b="1" i="1" dirty="0"/>
              <a:t>:</a:t>
            </a:r>
            <a:endParaRPr lang="en-US" dirty="0"/>
          </a:p>
          <a:p>
            <a:pPr lvl="0"/>
            <a:endParaRPr lang="en-US" sz="1400" dirty="0"/>
          </a:p>
          <a:p>
            <a:pPr lvl="0"/>
            <a:r>
              <a:rPr lang="en-US" sz="1400" dirty="0"/>
              <a:t>When roster falls below 12 players (6 men and/or 6 women for Co-Ed) and then for the remainder of the season the team roster should not exceed 12 players. </a:t>
            </a:r>
          </a:p>
          <a:p>
            <a:pPr lvl="0"/>
            <a:endParaRPr lang="en-US" sz="1400" dirty="0"/>
          </a:p>
          <a:p>
            <a:pPr lvl="0"/>
            <a:r>
              <a:rPr lang="en-US" sz="1400" dirty="0"/>
              <a:t>All player Add/ Drops can be done on </a:t>
            </a:r>
            <a:r>
              <a:rPr lang="en-US" sz="1400" dirty="0" err="1"/>
              <a:t>Amilia</a:t>
            </a:r>
            <a:r>
              <a:rPr lang="en-US" sz="1400" dirty="0"/>
              <a:t>. </a:t>
            </a:r>
          </a:p>
          <a:p>
            <a:pPr lvl="0"/>
            <a:endParaRPr lang="en-US" sz="1400" dirty="0"/>
          </a:p>
          <a:p>
            <a:pPr lvl="0"/>
            <a:r>
              <a:rPr lang="en-US" sz="1400" dirty="0"/>
              <a:t>No additions will be made for Playoff games.</a:t>
            </a:r>
          </a:p>
          <a:p>
            <a:pPr lvl="0"/>
            <a:endParaRPr lang="en-US" sz="1400" dirty="0"/>
          </a:p>
          <a:p>
            <a:endParaRPr lang="en-US" dirty="0"/>
          </a:p>
        </p:txBody>
      </p:sp>
    </p:spTree>
    <p:extLst>
      <p:ext uri="{BB962C8B-B14F-4D97-AF65-F5344CB8AC3E}">
        <p14:creationId xmlns:p14="http://schemas.microsoft.com/office/powerpoint/2010/main" val="230384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053A3A-4606-4986-BE41-35AA47BA0675}"/>
              </a:ext>
            </a:extLst>
          </p:cNvPr>
          <p:cNvSpPr txBox="1"/>
          <p:nvPr/>
        </p:nvSpPr>
        <p:spPr>
          <a:xfrm>
            <a:off x="506963" y="791701"/>
            <a:ext cx="11178073" cy="3970318"/>
          </a:xfrm>
          <a:prstGeom prst="rect">
            <a:avLst/>
          </a:prstGeom>
          <a:noFill/>
        </p:spPr>
        <p:txBody>
          <a:bodyPr wrap="square" rtlCol="0">
            <a:spAutoFit/>
          </a:bodyPr>
          <a:lstStyle/>
          <a:p>
            <a:r>
              <a:rPr lang="en-US" b="1" dirty="0"/>
              <a:t>Holidays and Special Events</a:t>
            </a:r>
            <a:endParaRPr lang="en-US" sz="1400" dirty="0"/>
          </a:p>
          <a:p>
            <a:pPr lvl="0"/>
            <a:r>
              <a:rPr lang="en-US" dirty="0"/>
              <a:t>No games on Valentine’s Day, Easter, Halloween, or Thanksgiving. We may schedule games if needed around the 4</a:t>
            </a:r>
            <a:r>
              <a:rPr lang="en-US" baseline="30000" dirty="0"/>
              <a:t>th</a:t>
            </a:r>
            <a:r>
              <a:rPr lang="en-US" dirty="0"/>
              <a:t> of July.</a:t>
            </a:r>
            <a:endParaRPr lang="en-US" sz="1600" dirty="0"/>
          </a:p>
          <a:p>
            <a:pPr lvl="1"/>
            <a:r>
              <a:rPr lang="en-US" dirty="0"/>
              <a:t>Because of other groups using our parks, rain outs, etc. games may be scheduled on:</a:t>
            </a:r>
          </a:p>
          <a:p>
            <a:pPr lvl="1"/>
            <a:r>
              <a:rPr lang="en-US" dirty="0"/>
              <a:t>Good Friday, </a:t>
            </a:r>
          </a:p>
          <a:p>
            <a:pPr lvl="1"/>
            <a:r>
              <a:rPr lang="en-US" dirty="0"/>
              <a:t>Mother’s Day, </a:t>
            </a:r>
          </a:p>
          <a:p>
            <a:pPr lvl="1"/>
            <a:r>
              <a:rPr lang="en-US" dirty="0"/>
              <a:t>Memorial Day weekend, </a:t>
            </a:r>
          </a:p>
          <a:p>
            <a:pPr lvl="1"/>
            <a:r>
              <a:rPr lang="en-US" dirty="0"/>
              <a:t>Father’s Day weekend, </a:t>
            </a:r>
          </a:p>
          <a:p>
            <a:pPr lvl="1"/>
            <a:r>
              <a:rPr lang="en-US" dirty="0"/>
              <a:t>Labor Day weekend</a:t>
            </a:r>
          </a:p>
          <a:p>
            <a:pPr lvl="1"/>
            <a:r>
              <a:rPr lang="en-US" dirty="0"/>
              <a:t>Columbus Day,  </a:t>
            </a:r>
          </a:p>
          <a:p>
            <a:pPr lvl="1"/>
            <a:r>
              <a:rPr lang="en-US" dirty="0"/>
              <a:t>Veteran’s Day</a:t>
            </a:r>
          </a:p>
          <a:p>
            <a:pPr lvl="1"/>
            <a:endParaRPr lang="en-US" dirty="0"/>
          </a:p>
          <a:p>
            <a:pPr lvl="1"/>
            <a:r>
              <a:rPr lang="en-US" dirty="0"/>
              <a:t>Please note that time changes for Daylight-Savings starts Sunday, March 10th and Daylight-Saving Ends Sunday, November 3rd.</a:t>
            </a:r>
          </a:p>
        </p:txBody>
      </p:sp>
    </p:spTree>
    <p:extLst>
      <p:ext uri="{BB962C8B-B14F-4D97-AF65-F5344CB8AC3E}">
        <p14:creationId xmlns:p14="http://schemas.microsoft.com/office/powerpoint/2010/main" val="290830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78131D-BB44-4161-99FB-7FF65F80174D}"/>
              </a:ext>
            </a:extLst>
          </p:cNvPr>
          <p:cNvSpPr/>
          <p:nvPr/>
        </p:nvSpPr>
        <p:spPr>
          <a:xfrm>
            <a:off x="343949" y="187256"/>
            <a:ext cx="11383860" cy="2585644"/>
          </a:xfrm>
          <a:prstGeom prst="rect">
            <a:avLst/>
          </a:prstGeom>
        </p:spPr>
        <p:txBody>
          <a:bodyPr wrap="square">
            <a:spAutoFit/>
          </a:bodyPr>
          <a:lstStyle/>
          <a:p>
            <a:pPr indent="457200">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Forfeited Games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Teams failing to field a legal team by game time will be subject to a $40 forfeit fee.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Managers must notify the sports supervisor before 5:00 PM the day prior to the official game time to avoid the $40 forfeit fee. Notification must be made on Friday by 5:00 PM for Sunday games.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Forfeit Fees are due and payable prior to your next scheduled game. Teams may not play until all forfeit fees are paid.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Credit Cards are taken to pay forfeit fees when you are not available to drive to the District Office. There is a $5 service fee when paying by credit card.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5D1E32C-E8B6-41CD-9355-FD13DB913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645" y="3277659"/>
            <a:ext cx="3879558" cy="2586372"/>
          </a:xfrm>
          <a:prstGeom prst="rect">
            <a:avLst/>
          </a:prstGeom>
        </p:spPr>
      </p:pic>
    </p:spTree>
    <p:extLst>
      <p:ext uri="{BB962C8B-B14F-4D97-AF65-F5344CB8AC3E}">
        <p14:creationId xmlns:p14="http://schemas.microsoft.com/office/powerpoint/2010/main" val="237844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899022-BD23-4D4D-B60A-322D9D3846FC}"/>
              </a:ext>
            </a:extLst>
          </p:cNvPr>
          <p:cNvPicPr>
            <a:picLocks noChangeAspect="1"/>
          </p:cNvPicPr>
          <p:nvPr/>
        </p:nvPicPr>
        <p:blipFill>
          <a:blip r:embed="rId2"/>
          <a:stretch>
            <a:fillRect/>
          </a:stretch>
        </p:blipFill>
        <p:spPr>
          <a:xfrm>
            <a:off x="266375" y="157896"/>
            <a:ext cx="5137553" cy="3312029"/>
          </a:xfrm>
          <a:prstGeom prst="rect">
            <a:avLst/>
          </a:prstGeom>
        </p:spPr>
      </p:pic>
      <p:pic>
        <p:nvPicPr>
          <p:cNvPr id="3" name="Picture 2">
            <a:extLst>
              <a:ext uri="{FF2B5EF4-FFF2-40B4-BE49-F238E27FC236}">
                <a16:creationId xmlns:a16="http://schemas.microsoft.com/office/drawing/2014/main" id="{B901E42D-F4C4-4272-BD29-FAF89E3C3B4D}"/>
              </a:ext>
            </a:extLst>
          </p:cNvPr>
          <p:cNvPicPr>
            <a:picLocks noChangeAspect="1"/>
          </p:cNvPicPr>
          <p:nvPr/>
        </p:nvPicPr>
        <p:blipFill>
          <a:blip r:embed="rId3"/>
          <a:stretch>
            <a:fillRect/>
          </a:stretch>
        </p:blipFill>
        <p:spPr>
          <a:xfrm>
            <a:off x="7095242" y="111968"/>
            <a:ext cx="4083907" cy="6438122"/>
          </a:xfrm>
          <a:prstGeom prst="rect">
            <a:avLst/>
          </a:prstGeom>
        </p:spPr>
      </p:pic>
      <p:sp>
        <p:nvSpPr>
          <p:cNvPr id="4" name="TextBox 3">
            <a:extLst>
              <a:ext uri="{FF2B5EF4-FFF2-40B4-BE49-F238E27FC236}">
                <a16:creationId xmlns:a16="http://schemas.microsoft.com/office/drawing/2014/main" id="{5DE7C47E-CD57-4E41-8CDF-EC5401CC88A5}"/>
              </a:ext>
            </a:extLst>
          </p:cNvPr>
          <p:cNvSpPr txBox="1"/>
          <p:nvPr/>
        </p:nvSpPr>
        <p:spPr>
          <a:xfrm>
            <a:off x="7287208" y="597159"/>
            <a:ext cx="1362270" cy="307777"/>
          </a:xfrm>
          <a:prstGeom prst="rect">
            <a:avLst/>
          </a:prstGeom>
          <a:noFill/>
        </p:spPr>
        <p:txBody>
          <a:bodyPr wrap="square" rtlCol="0">
            <a:spAutoFit/>
          </a:bodyPr>
          <a:lstStyle/>
          <a:p>
            <a:r>
              <a:rPr lang="en-US" sz="1400" dirty="0"/>
              <a:t>Jose Altuve</a:t>
            </a:r>
          </a:p>
        </p:txBody>
      </p:sp>
      <p:sp>
        <p:nvSpPr>
          <p:cNvPr id="5" name="TextBox 4">
            <a:extLst>
              <a:ext uri="{FF2B5EF4-FFF2-40B4-BE49-F238E27FC236}">
                <a16:creationId xmlns:a16="http://schemas.microsoft.com/office/drawing/2014/main" id="{3F63FDFB-EE9B-4050-8A3B-278CA32EDB2E}"/>
              </a:ext>
            </a:extLst>
          </p:cNvPr>
          <p:cNvSpPr txBox="1"/>
          <p:nvPr/>
        </p:nvSpPr>
        <p:spPr>
          <a:xfrm>
            <a:off x="7287208" y="966491"/>
            <a:ext cx="1362270" cy="307777"/>
          </a:xfrm>
          <a:prstGeom prst="rect">
            <a:avLst/>
          </a:prstGeom>
          <a:noFill/>
        </p:spPr>
        <p:txBody>
          <a:bodyPr wrap="square" rtlCol="0">
            <a:spAutoFit/>
          </a:bodyPr>
          <a:lstStyle/>
          <a:p>
            <a:r>
              <a:rPr lang="en-US" sz="1400" dirty="0"/>
              <a:t>Mike Trout</a:t>
            </a:r>
          </a:p>
        </p:txBody>
      </p:sp>
      <p:sp>
        <p:nvSpPr>
          <p:cNvPr id="6" name="TextBox 5">
            <a:extLst>
              <a:ext uri="{FF2B5EF4-FFF2-40B4-BE49-F238E27FC236}">
                <a16:creationId xmlns:a16="http://schemas.microsoft.com/office/drawing/2014/main" id="{E796CF19-81AE-4E27-88EC-9B92A94D9843}"/>
              </a:ext>
            </a:extLst>
          </p:cNvPr>
          <p:cNvSpPr txBox="1"/>
          <p:nvPr/>
        </p:nvSpPr>
        <p:spPr>
          <a:xfrm>
            <a:off x="7287208" y="1267016"/>
            <a:ext cx="1744825" cy="307777"/>
          </a:xfrm>
          <a:prstGeom prst="rect">
            <a:avLst/>
          </a:prstGeom>
          <a:noFill/>
        </p:spPr>
        <p:txBody>
          <a:bodyPr wrap="square" rtlCol="0">
            <a:spAutoFit/>
          </a:bodyPr>
          <a:lstStyle/>
          <a:p>
            <a:r>
              <a:rPr lang="en-US" sz="1400" dirty="0"/>
              <a:t>Justin Turner</a:t>
            </a:r>
          </a:p>
        </p:txBody>
      </p:sp>
      <p:sp>
        <p:nvSpPr>
          <p:cNvPr id="7" name="TextBox 6">
            <a:extLst>
              <a:ext uri="{FF2B5EF4-FFF2-40B4-BE49-F238E27FC236}">
                <a16:creationId xmlns:a16="http://schemas.microsoft.com/office/drawing/2014/main" id="{E2D57F0A-E5D2-48E7-A23C-DE0157686B56}"/>
              </a:ext>
            </a:extLst>
          </p:cNvPr>
          <p:cNvSpPr txBox="1"/>
          <p:nvPr/>
        </p:nvSpPr>
        <p:spPr>
          <a:xfrm>
            <a:off x="7287207" y="1587348"/>
            <a:ext cx="1744825" cy="307777"/>
          </a:xfrm>
          <a:prstGeom prst="rect">
            <a:avLst/>
          </a:prstGeom>
          <a:noFill/>
        </p:spPr>
        <p:txBody>
          <a:bodyPr wrap="square" rtlCol="0">
            <a:spAutoFit/>
          </a:bodyPr>
          <a:lstStyle/>
          <a:p>
            <a:r>
              <a:rPr lang="en-US" sz="1400" dirty="0"/>
              <a:t>Mookie Betts</a:t>
            </a:r>
          </a:p>
        </p:txBody>
      </p:sp>
      <p:sp>
        <p:nvSpPr>
          <p:cNvPr id="8" name="TextBox 7">
            <a:extLst>
              <a:ext uri="{FF2B5EF4-FFF2-40B4-BE49-F238E27FC236}">
                <a16:creationId xmlns:a16="http://schemas.microsoft.com/office/drawing/2014/main" id="{38B479DD-8DA4-441B-85A6-DB98EB59783C}"/>
              </a:ext>
            </a:extLst>
          </p:cNvPr>
          <p:cNvSpPr txBox="1"/>
          <p:nvPr/>
        </p:nvSpPr>
        <p:spPr>
          <a:xfrm>
            <a:off x="7287207" y="1884380"/>
            <a:ext cx="1744825" cy="307777"/>
          </a:xfrm>
          <a:prstGeom prst="rect">
            <a:avLst/>
          </a:prstGeom>
          <a:noFill/>
        </p:spPr>
        <p:txBody>
          <a:bodyPr wrap="square" rtlCol="0">
            <a:spAutoFit/>
          </a:bodyPr>
          <a:lstStyle/>
          <a:p>
            <a:r>
              <a:rPr lang="en-US" sz="1400" dirty="0"/>
              <a:t>Aaron Judge</a:t>
            </a:r>
          </a:p>
        </p:txBody>
      </p:sp>
      <p:sp>
        <p:nvSpPr>
          <p:cNvPr id="9" name="TextBox 8">
            <a:extLst>
              <a:ext uri="{FF2B5EF4-FFF2-40B4-BE49-F238E27FC236}">
                <a16:creationId xmlns:a16="http://schemas.microsoft.com/office/drawing/2014/main" id="{450CB249-6412-4D20-A4A3-7B988720ACC9}"/>
              </a:ext>
            </a:extLst>
          </p:cNvPr>
          <p:cNvSpPr txBox="1"/>
          <p:nvPr/>
        </p:nvSpPr>
        <p:spPr>
          <a:xfrm>
            <a:off x="1481356" y="597159"/>
            <a:ext cx="2556587" cy="369332"/>
          </a:xfrm>
          <a:prstGeom prst="rect">
            <a:avLst/>
          </a:prstGeom>
          <a:noFill/>
        </p:spPr>
        <p:txBody>
          <a:bodyPr wrap="square" rtlCol="0">
            <a:spAutoFit/>
          </a:bodyPr>
          <a:lstStyle/>
          <a:p>
            <a:r>
              <a:rPr lang="en-US" dirty="0"/>
              <a:t>Joe’s Auto Shop</a:t>
            </a:r>
          </a:p>
        </p:txBody>
      </p:sp>
      <p:sp>
        <p:nvSpPr>
          <p:cNvPr id="10" name="TextBox 9">
            <a:extLst>
              <a:ext uri="{FF2B5EF4-FFF2-40B4-BE49-F238E27FC236}">
                <a16:creationId xmlns:a16="http://schemas.microsoft.com/office/drawing/2014/main" id="{AA823FE8-E42D-4B6C-BAEC-A9C07882F8AC}"/>
              </a:ext>
            </a:extLst>
          </p:cNvPr>
          <p:cNvSpPr txBox="1"/>
          <p:nvPr/>
        </p:nvSpPr>
        <p:spPr>
          <a:xfrm>
            <a:off x="1335175" y="1743684"/>
            <a:ext cx="2556587" cy="369332"/>
          </a:xfrm>
          <a:prstGeom prst="rect">
            <a:avLst/>
          </a:prstGeom>
          <a:noFill/>
        </p:spPr>
        <p:txBody>
          <a:bodyPr wrap="square" rtlCol="0">
            <a:spAutoFit/>
          </a:bodyPr>
          <a:lstStyle/>
          <a:p>
            <a:r>
              <a:rPr lang="en-US" dirty="0"/>
              <a:t>Hot Dogs &amp; Buns</a:t>
            </a:r>
          </a:p>
        </p:txBody>
      </p:sp>
      <p:sp>
        <p:nvSpPr>
          <p:cNvPr id="11" name="TextBox 10">
            <a:extLst>
              <a:ext uri="{FF2B5EF4-FFF2-40B4-BE49-F238E27FC236}">
                <a16:creationId xmlns:a16="http://schemas.microsoft.com/office/drawing/2014/main" id="{C1C48C68-FCD2-47A9-B985-4F3EAFE60CC8}"/>
              </a:ext>
            </a:extLst>
          </p:cNvPr>
          <p:cNvSpPr txBox="1"/>
          <p:nvPr/>
        </p:nvSpPr>
        <p:spPr>
          <a:xfrm>
            <a:off x="610079" y="3023252"/>
            <a:ext cx="1048140" cy="307777"/>
          </a:xfrm>
          <a:prstGeom prst="rect">
            <a:avLst/>
          </a:prstGeom>
          <a:noFill/>
        </p:spPr>
        <p:txBody>
          <a:bodyPr wrap="square" rtlCol="0">
            <a:spAutoFit/>
          </a:bodyPr>
          <a:lstStyle/>
          <a:p>
            <a:r>
              <a:rPr lang="en-US" sz="1400" dirty="0"/>
              <a:t>2/20/22</a:t>
            </a:r>
          </a:p>
        </p:txBody>
      </p:sp>
      <p:sp>
        <p:nvSpPr>
          <p:cNvPr id="12" name="TextBox 11">
            <a:extLst>
              <a:ext uri="{FF2B5EF4-FFF2-40B4-BE49-F238E27FC236}">
                <a16:creationId xmlns:a16="http://schemas.microsoft.com/office/drawing/2014/main" id="{B2121485-BCE4-4413-90D5-11BDF1950F70}"/>
              </a:ext>
            </a:extLst>
          </p:cNvPr>
          <p:cNvSpPr txBox="1"/>
          <p:nvPr/>
        </p:nvSpPr>
        <p:spPr>
          <a:xfrm>
            <a:off x="1860798" y="3023252"/>
            <a:ext cx="574491" cy="307777"/>
          </a:xfrm>
          <a:prstGeom prst="rect">
            <a:avLst/>
          </a:prstGeom>
          <a:noFill/>
        </p:spPr>
        <p:txBody>
          <a:bodyPr wrap="square" rtlCol="0">
            <a:spAutoFit/>
          </a:bodyPr>
          <a:lstStyle/>
          <a:p>
            <a:r>
              <a:rPr lang="en-US" sz="1400" dirty="0"/>
              <a:t>6pm</a:t>
            </a:r>
          </a:p>
        </p:txBody>
      </p:sp>
      <p:sp>
        <p:nvSpPr>
          <p:cNvPr id="13" name="TextBox 12">
            <a:extLst>
              <a:ext uri="{FF2B5EF4-FFF2-40B4-BE49-F238E27FC236}">
                <a16:creationId xmlns:a16="http://schemas.microsoft.com/office/drawing/2014/main" id="{ADC47BD8-3CAC-46E6-A84D-4F57086D876A}"/>
              </a:ext>
            </a:extLst>
          </p:cNvPr>
          <p:cNvSpPr txBox="1"/>
          <p:nvPr/>
        </p:nvSpPr>
        <p:spPr>
          <a:xfrm>
            <a:off x="3149324" y="3083899"/>
            <a:ext cx="1019251" cy="307777"/>
          </a:xfrm>
          <a:prstGeom prst="rect">
            <a:avLst/>
          </a:prstGeom>
          <a:noFill/>
        </p:spPr>
        <p:txBody>
          <a:bodyPr wrap="square" rtlCol="0">
            <a:spAutoFit/>
          </a:bodyPr>
          <a:lstStyle/>
          <a:p>
            <a:r>
              <a:rPr lang="en-US" sz="1400" dirty="0"/>
              <a:t>Sun Coed C</a:t>
            </a:r>
          </a:p>
        </p:txBody>
      </p:sp>
      <p:sp>
        <p:nvSpPr>
          <p:cNvPr id="14" name="TextBox 13">
            <a:extLst>
              <a:ext uri="{FF2B5EF4-FFF2-40B4-BE49-F238E27FC236}">
                <a16:creationId xmlns:a16="http://schemas.microsoft.com/office/drawing/2014/main" id="{2A1A3776-C2B9-4B8C-AC2A-C6F0C3D4F7F3}"/>
              </a:ext>
            </a:extLst>
          </p:cNvPr>
          <p:cNvSpPr txBox="1"/>
          <p:nvPr/>
        </p:nvSpPr>
        <p:spPr>
          <a:xfrm>
            <a:off x="4615984" y="3069906"/>
            <a:ext cx="610916" cy="307777"/>
          </a:xfrm>
          <a:prstGeom prst="rect">
            <a:avLst/>
          </a:prstGeom>
          <a:noFill/>
        </p:spPr>
        <p:txBody>
          <a:bodyPr wrap="square" rtlCol="0">
            <a:spAutoFit/>
          </a:bodyPr>
          <a:lstStyle/>
          <a:p>
            <a:r>
              <a:rPr lang="en-US" sz="1400" dirty="0"/>
              <a:t>MO 1</a:t>
            </a:r>
          </a:p>
        </p:txBody>
      </p:sp>
      <p:sp>
        <p:nvSpPr>
          <p:cNvPr id="15" name="TextBox 14">
            <a:extLst>
              <a:ext uri="{FF2B5EF4-FFF2-40B4-BE49-F238E27FC236}">
                <a16:creationId xmlns:a16="http://schemas.microsoft.com/office/drawing/2014/main" id="{72FDFD66-88FA-4483-8E76-8D2F4CCFE478}"/>
              </a:ext>
            </a:extLst>
          </p:cNvPr>
          <p:cNvSpPr txBox="1"/>
          <p:nvPr/>
        </p:nvSpPr>
        <p:spPr>
          <a:xfrm>
            <a:off x="9326582" y="2835634"/>
            <a:ext cx="1697914" cy="307777"/>
          </a:xfrm>
          <a:prstGeom prst="rect">
            <a:avLst/>
          </a:prstGeom>
          <a:noFill/>
        </p:spPr>
        <p:txBody>
          <a:bodyPr wrap="square" rtlCol="0">
            <a:spAutoFit/>
          </a:bodyPr>
          <a:lstStyle/>
          <a:p>
            <a:r>
              <a:rPr lang="en-US" sz="1400" dirty="0"/>
              <a:t>Jessica Mendoza</a:t>
            </a:r>
          </a:p>
        </p:txBody>
      </p:sp>
      <p:sp>
        <p:nvSpPr>
          <p:cNvPr id="16" name="TextBox 15">
            <a:extLst>
              <a:ext uri="{FF2B5EF4-FFF2-40B4-BE49-F238E27FC236}">
                <a16:creationId xmlns:a16="http://schemas.microsoft.com/office/drawing/2014/main" id="{BBCFF737-1468-4175-A921-A0BDCFFF2222}"/>
              </a:ext>
            </a:extLst>
          </p:cNvPr>
          <p:cNvSpPr txBox="1"/>
          <p:nvPr/>
        </p:nvSpPr>
        <p:spPr>
          <a:xfrm>
            <a:off x="9231037" y="1582958"/>
            <a:ext cx="1625787" cy="307777"/>
          </a:xfrm>
          <a:prstGeom prst="rect">
            <a:avLst/>
          </a:prstGeom>
          <a:noFill/>
        </p:spPr>
        <p:txBody>
          <a:bodyPr wrap="square" rtlCol="0">
            <a:spAutoFit/>
          </a:bodyPr>
          <a:lstStyle/>
          <a:p>
            <a:r>
              <a:rPr lang="en-US" sz="1400" dirty="0"/>
              <a:t>Paul Goldschmidt</a:t>
            </a:r>
          </a:p>
        </p:txBody>
      </p:sp>
      <p:sp>
        <p:nvSpPr>
          <p:cNvPr id="17" name="TextBox 16">
            <a:extLst>
              <a:ext uri="{FF2B5EF4-FFF2-40B4-BE49-F238E27FC236}">
                <a16:creationId xmlns:a16="http://schemas.microsoft.com/office/drawing/2014/main" id="{7E183B9C-383C-40C8-BB7E-370FBBD91F8B}"/>
              </a:ext>
            </a:extLst>
          </p:cNvPr>
          <p:cNvSpPr txBox="1"/>
          <p:nvPr/>
        </p:nvSpPr>
        <p:spPr>
          <a:xfrm>
            <a:off x="9222621" y="953189"/>
            <a:ext cx="1362270" cy="307777"/>
          </a:xfrm>
          <a:prstGeom prst="rect">
            <a:avLst/>
          </a:prstGeom>
          <a:noFill/>
        </p:spPr>
        <p:txBody>
          <a:bodyPr wrap="square" rtlCol="0">
            <a:spAutoFit/>
          </a:bodyPr>
          <a:lstStyle/>
          <a:p>
            <a:r>
              <a:rPr lang="en-US" sz="1400" dirty="0"/>
              <a:t>Buster Posey</a:t>
            </a:r>
          </a:p>
        </p:txBody>
      </p:sp>
      <p:sp>
        <p:nvSpPr>
          <p:cNvPr id="18" name="TextBox 17">
            <a:extLst>
              <a:ext uri="{FF2B5EF4-FFF2-40B4-BE49-F238E27FC236}">
                <a16:creationId xmlns:a16="http://schemas.microsoft.com/office/drawing/2014/main" id="{C5E28EE4-DB11-42EE-857D-A563A5E2DDCC}"/>
              </a:ext>
            </a:extLst>
          </p:cNvPr>
          <p:cNvSpPr txBox="1"/>
          <p:nvPr/>
        </p:nvSpPr>
        <p:spPr>
          <a:xfrm>
            <a:off x="9233177" y="1274456"/>
            <a:ext cx="1697913" cy="307777"/>
          </a:xfrm>
          <a:prstGeom prst="rect">
            <a:avLst/>
          </a:prstGeom>
          <a:noFill/>
        </p:spPr>
        <p:txBody>
          <a:bodyPr wrap="square" rtlCol="0">
            <a:spAutoFit/>
          </a:bodyPr>
          <a:lstStyle/>
          <a:p>
            <a:r>
              <a:rPr lang="en-US" sz="1400" dirty="0"/>
              <a:t>Clayton Bellinger</a:t>
            </a:r>
          </a:p>
        </p:txBody>
      </p:sp>
      <p:sp>
        <p:nvSpPr>
          <p:cNvPr id="19" name="TextBox 18">
            <a:extLst>
              <a:ext uri="{FF2B5EF4-FFF2-40B4-BE49-F238E27FC236}">
                <a16:creationId xmlns:a16="http://schemas.microsoft.com/office/drawing/2014/main" id="{5F7296EC-2476-4466-850B-206EE5D181C5}"/>
              </a:ext>
            </a:extLst>
          </p:cNvPr>
          <p:cNvSpPr txBox="1"/>
          <p:nvPr/>
        </p:nvSpPr>
        <p:spPr>
          <a:xfrm>
            <a:off x="7390268" y="4136773"/>
            <a:ext cx="1362270" cy="307777"/>
          </a:xfrm>
          <a:prstGeom prst="rect">
            <a:avLst/>
          </a:prstGeom>
          <a:noFill/>
        </p:spPr>
        <p:txBody>
          <a:bodyPr wrap="square" rtlCol="0">
            <a:spAutoFit/>
          </a:bodyPr>
          <a:lstStyle/>
          <a:p>
            <a:r>
              <a:rPr lang="en-US" sz="1400" dirty="0"/>
              <a:t>Cat Osterman</a:t>
            </a:r>
          </a:p>
        </p:txBody>
      </p:sp>
      <p:sp>
        <p:nvSpPr>
          <p:cNvPr id="20" name="TextBox 19">
            <a:extLst>
              <a:ext uri="{FF2B5EF4-FFF2-40B4-BE49-F238E27FC236}">
                <a16:creationId xmlns:a16="http://schemas.microsoft.com/office/drawing/2014/main" id="{07985B6D-8D72-46FA-AE68-CB80427177A2}"/>
              </a:ext>
            </a:extLst>
          </p:cNvPr>
          <p:cNvSpPr txBox="1"/>
          <p:nvPr/>
        </p:nvSpPr>
        <p:spPr>
          <a:xfrm>
            <a:off x="7401100" y="3175043"/>
            <a:ext cx="1630931" cy="307777"/>
          </a:xfrm>
          <a:prstGeom prst="rect">
            <a:avLst/>
          </a:prstGeom>
          <a:noFill/>
        </p:spPr>
        <p:txBody>
          <a:bodyPr wrap="square" rtlCol="0">
            <a:spAutoFit/>
          </a:bodyPr>
          <a:lstStyle/>
          <a:p>
            <a:r>
              <a:rPr lang="en-US" sz="1400" dirty="0"/>
              <a:t>Natasha </a:t>
            </a:r>
            <a:r>
              <a:rPr lang="en-US" sz="1400" dirty="0" err="1"/>
              <a:t>Watley</a:t>
            </a:r>
            <a:endParaRPr lang="en-US" sz="1400" dirty="0"/>
          </a:p>
        </p:txBody>
      </p:sp>
      <p:sp>
        <p:nvSpPr>
          <p:cNvPr id="21" name="TextBox 20">
            <a:extLst>
              <a:ext uri="{FF2B5EF4-FFF2-40B4-BE49-F238E27FC236}">
                <a16:creationId xmlns:a16="http://schemas.microsoft.com/office/drawing/2014/main" id="{92964713-CC7E-42F2-AB5D-1AA44A6C4225}"/>
              </a:ext>
            </a:extLst>
          </p:cNvPr>
          <p:cNvSpPr txBox="1"/>
          <p:nvPr/>
        </p:nvSpPr>
        <p:spPr>
          <a:xfrm>
            <a:off x="7390268" y="3474509"/>
            <a:ext cx="1630931" cy="307777"/>
          </a:xfrm>
          <a:prstGeom prst="rect">
            <a:avLst/>
          </a:prstGeom>
          <a:noFill/>
        </p:spPr>
        <p:txBody>
          <a:bodyPr wrap="square" rtlCol="0">
            <a:spAutoFit/>
          </a:bodyPr>
          <a:lstStyle/>
          <a:p>
            <a:r>
              <a:rPr lang="en-US" sz="1400" dirty="0"/>
              <a:t>Crystal Bustos</a:t>
            </a:r>
          </a:p>
        </p:txBody>
      </p:sp>
      <p:sp>
        <p:nvSpPr>
          <p:cNvPr id="22" name="TextBox 21">
            <a:extLst>
              <a:ext uri="{FF2B5EF4-FFF2-40B4-BE49-F238E27FC236}">
                <a16:creationId xmlns:a16="http://schemas.microsoft.com/office/drawing/2014/main" id="{767EE179-0B26-46CF-BE18-81DC726A8234}"/>
              </a:ext>
            </a:extLst>
          </p:cNvPr>
          <p:cNvSpPr txBox="1"/>
          <p:nvPr/>
        </p:nvSpPr>
        <p:spPr>
          <a:xfrm>
            <a:off x="9399009" y="3764211"/>
            <a:ext cx="1630931" cy="307777"/>
          </a:xfrm>
          <a:prstGeom prst="rect">
            <a:avLst/>
          </a:prstGeom>
          <a:noFill/>
        </p:spPr>
        <p:txBody>
          <a:bodyPr wrap="square" rtlCol="0">
            <a:spAutoFit/>
          </a:bodyPr>
          <a:lstStyle/>
          <a:p>
            <a:r>
              <a:rPr lang="en-US" sz="1400" dirty="0"/>
              <a:t>Jenny Finch</a:t>
            </a:r>
          </a:p>
        </p:txBody>
      </p:sp>
      <p:sp>
        <p:nvSpPr>
          <p:cNvPr id="23" name="TextBox 22">
            <a:extLst>
              <a:ext uri="{FF2B5EF4-FFF2-40B4-BE49-F238E27FC236}">
                <a16:creationId xmlns:a16="http://schemas.microsoft.com/office/drawing/2014/main" id="{23BE414A-9B9E-4302-9C05-428721DDA633}"/>
              </a:ext>
            </a:extLst>
          </p:cNvPr>
          <p:cNvSpPr txBox="1"/>
          <p:nvPr/>
        </p:nvSpPr>
        <p:spPr>
          <a:xfrm>
            <a:off x="9222621" y="1920976"/>
            <a:ext cx="1538658" cy="307777"/>
          </a:xfrm>
          <a:prstGeom prst="rect">
            <a:avLst/>
          </a:prstGeom>
          <a:noFill/>
        </p:spPr>
        <p:txBody>
          <a:bodyPr wrap="square" rtlCol="0">
            <a:spAutoFit/>
          </a:bodyPr>
          <a:lstStyle/>
          <a:p>
            <a:r>
              <a:rPr lang="en-US" sz="1400" dirty="0"/>
              <a:t>Manny Machado</a:t>
            </a:r>
          </a:p>
        </p:txBody>
      </p:sp>
      <p:sp>
        <p:nvSpPr>
          <p:cNvPr id="24" name="TextBox 23">
            <a:extLst>
              <a:ext uri="{FF2B5EF4-FFF2-40B4-BE49-F238E27FC236}">
                <a16:creationId xmlns:a16="http://schemas.microsoft.com/office/drawing/2014/main" id="{3F674F6A-9157-41B8-BB34-6FA4A60F0E03}"/>
              </a:ext>
            </a:extLst>
          </p:cNvPr>
          <p:cNvSpPr txBox="1"/>
          <p:nvPr/>
        </p:nvSpPr>
        <p:spPr>
          <a:xfrm>
            <a:off x="9233178" y="627936"/>
            <a:ext cx="1362270" cy="307777"/>
          </a:xfrm>
          <a:prstGeom prst="rect">
            <a:avLst/>
          </a:prstGeom>
          <a:noFill/>
        </p:spPr>
        <p:txBody>
          <a:bodyPr wrap="square" rtlCol="0">
            <a:spAutoFit/>
          </a:bodyPr>
          <a:lstStyle/>
          <a:p>
            <a:r>
              <a:rPr lang="en-US" sz="1400" dirty="0"/>
              <a:t>J.D. Martinez</a:t>
            </a:r>
          </a:p>
        </p:txBody>
      </p:sp>
      <p:sp>
        <p:nvSpPr>
          <p:cNvPr id="25" name="TextBox 24">
            <a:extLst>
              <a:ext uri="{FF2B5EF4-FFF2-40B4-BE49-F238E27FC236}">
                <a16:creationId xmlns:a16="http://schemas.microsoft.com/office/drawing/2014/main" id="{67BFEA87-FECF-4877-B70E-634F3AABF59A}"/>
              </a:ext>
            </a:extLst>
          </p:cNvPr>
          <p:cNvSpPr txBox="1"/>
          <p:nvPr/>
        </p:nvSpPr>
        <p:spPr>
          <a:xfrm>
            <a:off x="7400526" y="3804752"/>
            <a:ext cx="1362270" cy="307777"/>
          </a:xfrm>
          <a:prstGeom prst="rect">
            <a:avLst/>
          </a:prstGeom>
          <a:noFill/>
        </p:spPr>
        <p:txBody>
          <a:bodyPr wrap="square" rtlCol="0">
            <a:spAutoFit/>
          </a:bodyPr>
          <a:lstStyle/>
          <a:p>
            <a:r>
              <a:rPr lang="en-US" sz="1400" dirty="0"/>
              <a:t>Dot Richardson</a:t>
            </a:r>
          </a:p>
        </p:txBody>
      </p:sp>
      <p:sp>
        <p:nvSpPr>
          <p:cNvPr id="26" name="TextBox 25">
            <a:extLst>
              <a:ext uri="{FF2B5EF4-FFF2-40B4-BE49-F238E27FC236}">
                <a16:creationId xmlns:a16="http://schemas.microsoft.com/office/drawing/2014/main" id="{5A52D81D-C857-47FE-AF47-3D15941E8B79}"/>
              </a:ext>
            </a:extLst>
          </p:cNvPr>
          <p:cNvSpPr txBox="1"/>
          <p:nvPr/>
        </p:nvSpPr>
        <p:spPr>
          <a:xfrm>
            <a:off x="9399009" y="3483415"/>
            <a:ext cx="1362270" cy="307777"/>
          </a:xfrm>
          <a:prstGeom prst="rect">
            <a:avLst/>
          </a:prstGeom>
          <a:noFill/>
        </p:spPr>
        <p:txBody>
          <a:bodyPr wrap="square" rtlCol="0">
            <a:spAutoFit/>
          </a:bodyPr>
          <a:lstStyle/>
          <a:p>
            <a:r>
              <a:rPr lang="en-US" sz="1400" dirty="0"/>
              <a:t>Lisa Fernandez</a:t>
            </a:r>
          </a:p>
        </p:txBody>
      </p:sp>
      <p:sp>
        <p:nvSpPr>
          <p:cNvPr id="27" name="TextBox 26">
            <a:extLst>
              <a:ext uri="{FF2B5EF4-FFF2-40B4-BE49-F238E27FC236}">
                <a16:creationId xmlns:a16="http://schemas.microsoft.com/office/drawing/2014/main" id="{2FC42FAF-A032-46DB-93D7-B933FABA9402}"/>
              </a:ext>
            </a:extLst>
          </p:cNvPr>
          <p:cNvSpPr txBox="1"/>
          <p:nvPr/>
        </p:nvSpPr>
        <p:spPr>
          <a:xfrm>
            <a:off x="7400526" y="2869700"/>
            <a:ext cx="1362270" cy="307777"/>
          </a:xfrm>
          <a:prstGeom prst="rect">
            <a:avLst/>
          </a:prstGeom>
          <a:noFill/>
        </p:spPr>
        <p:txBody>
          <a:bodyPr wrap="square" rtlCol="0">
            <a:spAutoFit/>
          </a:bodyPr>
          <a:lstStyle/>
          <a:p>
            <a:r>
              <a:rPr lang="en-US" sz="1400" dirty="0"/>
              <a:t>Kate Beckinsale</a:t>
            </a:r>
          </a:p>
        </p:txBody>
      </p:sp>
      <p:sp>
        <p:nvSpPr>
          <p:cNvPr id="29" name="TextBox 28">
            <a:extLst>
              <a:ext uri="{FF2B5EF4-FFF2-40B4-BE49-F238E27FC236}">
                <a16:creationId xmlns:a16="http://schemas.microsoft.com/office/drawing/2014/main" id="{C5F138D4-BCD2-4703-8287-914CFABD7D9B}"/>
              </a:ext>
            </a:extLst>
          </p:cNvPr>
          <p:cNvSpPr txBox="1"/>
          <p:nvPr/>
        </p:nvSpPr>
        <p:spPr>
          <a:xfrm>
            <a:off x="9399009" y="3162148"/>
            <a:ext cx="1362270" cy="307777"/>
          </a:xfrm>
          <a:prstGeom prst="rect">
            <a:avLst/>
          </a:prstGeom>
          <a:noFill/>
        </p:spPr>
        <p:txBody>
          <a:bodyPr wrap="square" rtlCol="0">
            <a:spAutoFit/>
          </a:bodyPr>
          <a:lstStyle/>
          <a:p>
            <a:r>
              <a:rPr lang="en-US" sz="1400" dirty="0"/>
              <a:t>Carmen Electra</a:t>
            </a:r>
          </a:p>
        </p:txBody>
      </p:sp>
      <p:sp>
        <p:nvSpPr>
          <p:cNvPr id="30" name="TextBox 29">
            <a:extLst>
              <a:ext uri="{FF2B5EF4-FFF2-40B4-BE49-F238E27FC236}">
                <a16:creationId xmlns:a16="http://schemas.microsoft.com/office/drawing/2014/main" id="{7A941DF3-973C-44C8-B8B4-211DA9AE6972}"/>
              </a:ext>
            </a:extLst>
          </p:cNvPr>
          <p:cNvSpPr txBox="1"/>
          <p:nvPr/>
        </p:nvSpPr>
        <p:spPr>
          <a:xfrm>
            <a:off x="9399009" y="4136773"/>
            <a:ext cx="1362270" cy="307777"/>
          </a:xfrm>
          <a:prstGeom prst="rect">
            <a:avLst/>
          </a:prstGeom>
          <a:noFill/>
        </p:spPr>
        <p:txBody>
          <a:bodyPr wrap="square" rtlCol="0">
            <a:spAutoFit/>
          </a:bodyPr>
          <a:lstStyle/>
          <a:p>
            <a:r>
              <a:rPr lang="en-US" sz="1400" dirty="0"/>
              <a:t>Diane Lane</a:t>
            </a:r>
          </a:p>
        </p:txBody>
      </p:sp>
      <p:sp>
        <p:nvSpPr>
          <p:cNvPr id="32" name="TextBox 31">
            <a:extLst>
              <a:ext uri="{FF2B5EF4-FFF2-40B4-BE49-F238E27FC236}">
                <a16:creationId xmlns:a16="http://schemas.microsoft.com/office/drawing/2014/main" id="{FDEF06D0-3E62-493F-AD55-F5DBE103F9B7}"/>
              </a:ext>
            </a:extLst>
          </p:cNvPr>
          <p:cNvSpPr txBox="1"/>
          <p:nvPr/>
        </p:nvSpPr>
        <p:spPr>
          <a:xfrm>
            <a:off x="771787" y="3804752"/>
            <a:ext cx="5687242" cy="3416320"/>
          </a:xfrm>
          <a:prstGeom prst="rect">
            <a:avLst/>
          </a:prstGeom>
          <a:noFill/>
        </p:spPr>
        <p:txBody>
          <a:bodyPr wrap="square" rtlCol="0">
            <a:spAutoFit/>
          </a:bodyPr>
          <a:lstStyle/>
          <a:p>
            <a:r>
              <a:rPr lang="en-US" dirty="0"/>
              <a:t>All scorecards </a:t>
            </a:r>
            <a:r>
              <a:rPr lang="en-US" u="sng" dirty="0"/>
              <a:t>must</a:t>
            </a:r>
            <a:r>
              <a:rPr lang="en-US" dirty="0"/>
              <a:t> have first and last names.</a:t>
            </a:r>
          </a:p>
          <a:p>
            <a:r>
              <a:rPr lang="en-US" dirty="0"/>
              <a:t>Do not put down nicknames.</a:t>
            </a:r>
          </a:p>
          <a:p>
            <a:r>
              <a:rPr lang="en-US" dirty="0"/>
              <a:t>In Coed leagues, men and women alternate in the batting order.</a:t>
            </a:r>
          </a:p>
          <a:p>
            <a:r>
              <a:rPr lang="en-US" dirty="0"/>
              <a:t>If a player is late to the game, add them at the end of the batting order.</a:t>
            </a:r>
          </a:p>
          <a:p>
            <a:endParaRPr lang="en-US" dirty="0"/>
          </a:p>
          <a:p>
            <a:r>
              <a:rPr lang="en-US" dirty="0"/>
              <a:t>At any time before or during play, Umpires may request photo ID for identification and verification of any player’s status on the roster.</a:t>
            </a:r>
          </a:p>
          <a:p>
            <a:endParaRPr lang="en-US" dirty="0"/>
          </a:p>
          <a:p>
            <a:endParaRPr lang="en-US" dirty="0"/>
          </a:p>
        </p:txBody>
      </p:sp>
      <p:sp>
        <p:nvSpPr>
          <p:cNvPr id="33" name="TextBox 32">
            <a:extLst>
              <a:ext uri="{FF2B5EF4-FFF2-40B4-BE49-F238E27FC236}">
                <a16:creationId xmlns:a16="http://schemas.microsoft.com/office/drawing/2014/main" id="{D0D041F5-64E3-45E2-83BD-C794171F41AB}"/>
              </a:ext>
            </a:extLst>
          </p:cNvPr>
          <p:cNvSpPr txBox="1"/>
          <p:nvPr/>
        </p:nvSpPr>
        <p:spPr>
          <a:xfrm>
            <a:off x="9388309" y="4443061"/>
            <a:ext cx="1362270" cy="307777"/>
          </a:xfrm>
          <a:prstGeom prst="rect">
            <a:avLst/>
          </a:prstGeom>
          <a:noFill/>
        </p:spPr>
        <p:txBody>
          <a:bodyPr wrap="square" rtlCol="0">
            <a:spAutoFit/>
          </a:bodyPr>
          <a:lstStyle/>
          <a:p>
            <a:r>
              <a:rPr lang="en-US" sz="1400" dirty="0"/>
              <a:t>Gabrielle Reece</a:t>
            </a:r>
          </a:p>
        </p:txBody>
      </p:sp>
      <p:sp>
        <p:nvSpPr>
          <p:cNvPr id="34" name="TextBox 33">
            <a:extLst>
              <a:ext uri="{FF2B5EF4-FFF2-40B4-BE49-F238E27FC236}">
                <a16:creationId xmlns:a16="http://schemas.microsoft.com/office/drawing/2014/main" id="{BBD8BA72-F84D-4007-9794-B32A79032A26}"/>
              </a:ext>
            </a:extLst>
          </p:cNvPr>
          <p:cNvSpPr txBox="1"/>
          <p:nvPr/>
        </p:nvSpPr>
        <p:spPr>
          <a:xfrm>
            <a:off x="7276374" y="2230534"/>
            <a:ext cx="1744825" cy="307777"/>
          </a:xfrm>
          <a:prstGeom prst="rect">
            <a:avLst/>
          </a:prstGeom>
          <a:noFill/>
        </p:spPr>
        <p:txBody>
          <a:bodyPr wrap="square" rtlCol="0">
            <a:spAutoFit/>
          </a:bodyPr>
          <a:lstStyle/>
          <a:p>
            <a:r>
              <a:rPr lang="en-US" sz="1400" dirty="0"/>
              <a:t>Anthony Rizzo</a:t>
            </a:r>
          </a:p>
        </p:txBody>
      </p:sp>
    </p:spTree>
    <p:extLst>
      <p:ext uri="{BB962C8B-B14F-4D97-AF65-F5344CB8AC3E}">
        <p14:creationId xmlns:p14="http://schemas.microsoft.com/office/powerpoint/2010/main" val="125965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B39BC-B8D8-4006-B7B0-D7C404C86246}"/>
              </a:ext>
            </a:extLst>
          </p:cNvPr>
          <p:cNvSpPr/>
          <p:nvPr/>
        </p:nvSpPr>
        <p:spPr>
          <a:xfrm>
            <a:off x="816527" y="210032"/>
            <a:ext cx="11112617" cy="5845639"/>
          </a:xfrm>
          <a:prstGeom prst="rect">
            <a:avLst/>
          </a:prstGeom>
        </p:spPr>
        <p:txBody>
          <a:bodyPr wrap="square">
            <a:spAutoFit/>
          </a:bodyPr>
          <a:lstStyle/>
          <a:p>
            <a:pPr indent="457200">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Rules and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Certified Bat List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Blue/White scorecards must be complete and returned to umpire prior to game time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Umpire fees are to be paid </a:t>
            </a:r>
            <a:r>
              <a:rPr lang="en-US" b="1" i="1" dirty="0">
                <a:latin typeface="Calibri" panose="020F0502020204030204" pitchFamily="34" charset="0"/>
                <a:ea typeface="Calibri" panose="020F0502020204030204" pitchFamily="34" charset="0"/>
                <a:cs typeface="Times New Roman" panose="02020603050405020304" pitchFamily="18" charset="0"/>
              </a:rPr>
              <a:t>in cash</a:t>
            </a:r>
            <a:r>
              <a:rPr lang="en-US" dirty="0">
                <a:latin typeface="Calibri" panose="020F0502020204030204" pitchFamily="34" charset="0"/>
                <a:ea typeface="Calibri" panose="020F0502020204030204" pitchFamily="34" charset="0"/>
                <a:cs typeface="Times New Roman" panose="02020603050405020304" pitchFamily="18" charset="0"/>
              </a:rPr>
              <a:t> prior to game 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Umpires will keep the official score and game 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Protests must be made before the next pitch. Tell the umpire immediately of your desire to protest the ruling. Protests may only be filed on rule interpretations only. No judgment calls. Seek out our field monitor on duty and have them give you a protest form. Have the umpire complete the form on the back (batter, outs, who is on base, etc.) Protest forms and a $10 protest fee must be submitted to the District Office by 5:00 pm the next business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Players must be at least 16 years of age to play. All players under the age of 18 must have a parent sign the Parent Authorization Form found on PVRPD website.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Sliding is not mandatory. If your players decide to slide you must avoid contact with the defensive player.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Players ejected from a game must vacate the park immediately within a five minute period. If not, the game will be declared a forfeit. Players ejected in game 1 of a double header will automatically be suspended for game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New managers are encouraged to read the Softball Manager’s Handbook before your first game.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Games will not be rescheduled if cancelled. Rainouts or other postponements set by the Park District will be played at the end of the season.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Staff are only as powerful as the handbook, so please, please, read the handbook!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401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6F0F-83E5-4924-AE92-519C17ED20EF}"/>
              </a:ext>
            </a:extLst>
          </p:cNvPr>
          <p:cNvSpPr>
            <a:spLocks noGrp="1"/>
          </p:cNvSpPr>
          <p:nvPr>
            <p:ph type="title"/>
          </p:nvPr>
        </p:nvSpPr>
        <p:spPr/>
        <p:txBody>
          <a:bodyPr/>
          <a:lstStyle/>
          <a:p>
            <a:r>
              <a:rPr lang="en-US" dirty="0"/>
              <a:t>Registering Through Amilia	</a:t>
            </a:r>
          </a:p>
        </p:txBody>
      </p:sp>
      <p:sp>
        <p:nvSpPr>
          <p:cNvPr id="3" name="Content Placeholder 2">
            <a:extLst>
              <a:ext uri="{FF2B5EF4-FFF2-40B4-BE49-F238E27FC236}">
                <a16:creationId xmlns:a16="http://schemas.microsoft.com/office/drawing/2014/main" id="{C79E6A0E-6250-44DE-AA75-2DB2BF3C2781}"/>
              </a:ext>
            </a:extLst>
          </p:cNvPr>
          <p:cNvSpPr>
            <a:spLocks noGrp="1"/>
          </p:cNvSpPr>
          <p:nvPr>
            <p:ph idx="1"/>
          </p:nvPr>
        </p:nvSpPr>
        <p:spPr/>
        <p:txBody>
          <a:bodyPr/>
          <a:lstStyle/>
          <a:p>
            <a:r>
              <a:rPr lang="en-US" dirty="0"/>
              <a:t>Amilia is our new reservation system that you’ll use to register your team!</a:t>
            </a:r>
          </a:p>
          <a:p>
            <a:r>
              <a:rPr lang="en-US" dirty="0"/>
              <a:t>After getting over the learning curve, Amilia will make registering teams more convenient for both you guys and us!</a:t>
            </a:r>
          </a:p>
          <a:p>
            <a:endParaRPr lang="en-US" dirty="0"/>
          </a:p>
        </p:txBody>
      </p:sp>
      <p:pic>
        <p:nvPicPr>
          <p:cNvPr id="4" name="Picture 3">
            <a:extLst>
              <a:ext uri="{FF2B5EF4-FFF2-40B4-BE49-F238E27FC236}">
                <a16:creationId xmlns:a16="http://schemas.microsoft.com/office/drawing/2014/main" id="{DCC24CCE-E7C9-46C3-82C3-D307DA5AEAAB}"/>
              </a:ext>
            </a:extLst>
          </p:cNvPr>
          <p:cNvPicPr>
            <a:picLocks noChangeAspect="1"/>
          </p:cNvPicPr>
          <p:nvPr/>
        </p:nvPicPr>
        <p:blipFill>
          <a:blip r:embed="rId2"/>
          <a:stretch>
            <a:fillRect/>
          </a:stretch>
        </p:blipFill>
        <p:spPr>
          <a:xfrm>
            <a:off x="4603367" y="3650414"/>
            <a:ext cx="2842461" cy="2842461"/>
          </a:xfrm>
          <a:prstGeom prst="rect">
            <a:avLst/>
          </a:prstGeom>
        </p:spPr>
      </p:pic>
    </p:spTree>
    <p:extLst>
      <p:ext uri="{BB962C8B-B14F-4D97-AF65-F5344CB8AC3E}">
        <p14:creationId xmlns:p14="http://schemas.microsoft.com/office/powerpoint/2010/main" val="170696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TotalTime>
  <Words>1269</Words>
  <Application>Microsoft Office PowerPoint</Application>
  <PresentationFormat>Widescreen</PresentationFormat>
  <Paragraphs>136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Symbol</vt:lpstr>
      <vt:lpstr>Office Theme</vt:lpstr>
      <vt:lpstr>Pleasant Valley Recreation and Park District  2024 Adult Softball Managers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Registering Through Amilia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Pleasant Valley Recreation and Park District  2019 Adult Softball Managers Meeting</dc:title>
  <dc:creator>Lanny Binney</dc:creator>
  <cp:lastModifiedBy>Nicholas Castro</cp:lastModifiedBy>
  <cp:revision>42</cp:revision>
  <dcterms:created xsi:type="dcterms:W3CDTF">2019-01-05T20:40:21Z</dcterms:created>
  <dcterms:modified xsi:type="dcterms:W3CDTF">2024-04-24T18:52:09Z</dcterms:modified>
</cp:coreProperties>
</file>